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66"/>
  </p:notesMasterIdLst>
  <p:sldIdLst>
    <p:sldId id="258" r:id="rId2"/>
    <p:sldId id="322" r:id="rId3"/>
    <p:sldId id="323" r:id="rId4"/>
    <p:sldId id="366" r:id="rId5"/>
    <p:sldId id="377" r:id="rId6"/>
    <p:sldId id="378" r:id="rId7"/>
    <p:sldId id="380" r:id="rId8"/>
    <p:sldId id="382" r:id="rId9"/>
    <p:sldId id="383" r:id="rId10"/>
    <p:sldId id="384" r:id="rId11"/>
    <p:sldId id="392" r:id="rId12"/>
    <p:sldId id="391" r:id="rId13"/>
    <p:sldId id="387" r:id="rId14"/>
    <p:sldId id="388" r:id="rId15"/>
    <p:sldId id="389" r:id="rId16"/>
    <p:sldId id="390" r:id="rId17"/>
    <p:sldId id="393" r:id="rId18"/>
    <p:sldId id="394" r:id="rId19"/>
    <p:sldId id="395" r:id="rId20"/>
    <p:sldId id="397" r:id="rId21"/>
    <p:sldId id="401" r:id="rId22"/>
    <p:sldId id="398" r:id="rId23"/>
    <p:sldId id="399" r:id="rId24"/>
    <p:sldId id="343" r:id="rId25"/>
    <p:sldId id="344" r:id="rId26"/>
    <p:sldId id="345" r:id="rId27"/>
    <p:sldId id="348" r:id="rId28"/>
    <p:sldId id="346" r:id="rId29"/>
    <p:sldId id="347" r:id="rId30"/>
    <p:sldId id="351" r:id="rId31"/>
    <p:sldId id="353" r:id="rId32"/>
    <p:sldId id="354" r:id="rId33"/>
    <p:sldId id="358" r:id="rId34"/>
    <p:sldId id="355" r:id="rId35"/>
    <p:sldId id="357" r:id="rId36"/>
    <p:sldId id="337" r:id="rId37"/>
    <p:sldId id="359" r:id="rId38"/>
    <p:sldId id="361" r:id="rId39"/>
    <p:sldId id="360" r:id="rId40"/>
    <p:sldId id="338" r:id="rId41"/>
    <p:sldId id="339" r:id="rId42"/>
    <p:sldId id="340" r:id="rId43"/>
    <p:sldId id="373" r:id="rId44"/>
    <p:sldId id="374" r:id="rId45"/>
    <p:sldId id="375" r:id="rId46"/>
    <p:sldId id="376" r:id="rId47"/>
    <p:sldId id="341" r:id="rId48"/>
    <p:sldId id="342" r:id="rId49"/>
    <p:sldId id="365" r:id="rId50"/>
    <p:sldId id="367" r:id="rId51"/>
    <p:sldId id="370" r:id="rId52"/>
    <p:sldId id="368" r:id="rId53"/>
    <p:sldId id="369" r:id="rId54"/>
    <p:sldId id="371" r:id="rId55"/>
    <p:sldId id="372" r:id="rId56"/>
    <p:sldId id="261" r:id="rId57"/>
    <p:sldId id="262" r:id="rId58"/>
    <p:sldId id="263" r:id="rId59"/>
    <p:sldId id="317" r:id="rId60"/>
    <p:sldId id="327" r:id="rId61"/>
    <p:sldId id="318" r:id="rId62"/>
    <p:sldId id="319" r:id="rId63"/>
    <p:sldId id="320" r:id="rId64"/>
    <p:sldId id="362" r:id="rId65"/>
  </p:sldIdLst>
  <p:sldSz cx="9144000" cy="6858000" type="screen4x3"/>
  <p:notesSz cx="6858000" cy="9144000"/>
  <p:defaultTextStyle>
    <a:defPPr>
      <a:defRPr lang="sr-Latn-CS"/>
    </a:defPPr>
    <a:lvl1pPr algn="l" rtl="0" fontAlgn="base">
      <a:spcBef>
        <a:spcPct val="0"/>
      </a:spcBef>
      <a:spcAft>
        <a:spcPct val="0"/>
      </a:spcAft>
      <a:defRPr sz="1600" kern="1200">
        <a:solidFill>
          <a:schemeClr val="tx1"/>
        </a:solidFill>
        <a:latin typeface="Times New Roman" pitchFamily="18" charset="0"/>
        <a:ea typeface="+mn-ea"/>
        <a:cs typeface="+mn-cs"/>
      </a:defRPr>
    </a:lvl1pPr>
    <a:lvl2pPr marL="457200" algn="l" rtl="0" fontAlgn="base">
      <a:spcBef>
        <a:spcPct val="0"/>
      </a:spcBef>
      <a:spcAft>
        <a:spcPct val="0"/>
      </a:spcAft>
      <a:defRPr sz="1600" kern="1200">
        <a:solidFill>
          <a:schemeClr val="tx1"/>
        </a:solidFill>
        <a:latin typeface="Times New Roman" pitchFamily="18" charset="0"/>
        <a:ea typeface="+mn-ea"/>
        <a:cs typeface="+mn-cs"/>
      </a:defRPr>
    </a:lvl2pPr>
    <a:lvl3pPr marL="914400" algn="l" rtl="0" fontAlgn="base">
      <a:spcBef>
        <a:spcPct val="0"/>
      </a:spcBef>
      <a:spcAft>
        <a:spcPct val="0"/>
      </a:spcAft>
      <a:defRPr sz="1600" kern="1200">
        <a:solidFill>
          <a:schemeClr val="tx1"/>
        </a:solidFill>
        <a:latin typeface="Times New Roman" pitchFamily="18" charset="0"/>
        <a:ea typeface="+mn-ea"/>
        <a:cs typeface="+mn-cs"/>
      </a:defRPr>
    </a:lvl3pPr>
    <a:lvl4pPr marL="1371600" algn="l" rtl="0" fontAlgn="base">
      <a:spcBef>
        <a:spcPct val="0"/>
      </a:spcBef>
      <a:spcAft>
        <a:spcPct val="0"/>
      </a:spcAft>
      <a:defRPr sz="1600" kern="1200">
        <a:solidFill>
          <a:schemeClr val="tx1"/>
        </a:solidFill>
        <a:latin typeface="Times New Roman" pitchFamily="18" charset="0"/>
        <a:ea typeface="+mn-ea"/>
        <a:cs typeface="+mn-cs"/>
      </a:defRPr>
    </a:lvl4pPr>
    <a:lvl5pPr marL="1828800" algn="l" rtl="0" fontAlgn="base">
      <a:spcBef>
        <a:spcPct val="0"/>
      </a:spcBef>
      <a:spcAft>
        <a:spcPct val="0"/>
      </a:spcAft>
      <a:defRPr sz="1600" kern="1200">
        <a:solidFill>
          <a:schemeClr val="tx1"/>
        </a:solidFill>
        <a:latin typeface="Times New Roman" pitchFamily="18" charset="0"/>
        <a:ea typeface="+mn-ea"/>
        <a:cs typeface="+mn-cs"/>
      </a:defRPr>
    </a:lvl5pPr>
    <a:lvl6pPr marL="2286000" algn="l" defTabSz="914400" rtl="0" eaLnBrk="1" latinLnBrk="0" hangingPunct="1">
      <a:defRPr sz="1600" kern="1200">
        <a:solidFill>
          <a:schemeClr val="tx1"/>
        </a:solidFill>
        <a:latin typeface="Times New Roman" pitchFamily="18" charset="0"/>
        <a:ea typeface="+mn-ea"/>
        <a:cs typeface="+mn-cs"/>
      </a:defRPr>
    </a:lvl6pPr>
    <a:lvl7pPr marL="2743200" algn="l" defTabSz="914400" rtl="0" eaLnBrk="1" latinLnBrk="0" hangingPunct="1">
      <a:defRPr sz="1600" kern="1200">
        <a:solidFill>
          <a:schemeClr val="tx1"/>
        </a:solidFill>
        <a:latin typeface="Times New Roman" pitchFamily="18" charset="0"/>
        <a:ea typeface="+mn-ea"/>
        <a:cs typeface="+mn-cs"/>
      </a:defRPr>
    </a:lvl7pPr>
    <a:lvl8pPr marL="3200400" algn="l" defTabSz="914400" rtl="0" eaLnBrk="1" latinLnBrk="0" hangingPunct="1">
      <a:defRPr sz="1600" kern="1200">
        <a:solidFill>
          <a:schemeClr val="tx1"/>
        </a:solidFill>
        <a:latin typeface="Times New Roman" pitchFamily="18" charset="0"/>
        <a:ea typeface="+mn-ea"/>
        <a:cs typeface="+mn-cs"/>
      </a:defRPr>
    </a:lvl8pPr>
    <a:lvl9pPr marL="3657600" algn="l" defTabSz="914400" rtl="0" eaLnBrk="1" latinLnBrk="0" hangingPunct="1">
      <a:defRPr sz="16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324" y="-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0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768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5690BA8A-9DC6-4D48-AF08-7641C7D90D52}" type="datetimeFigureOut">
              <a:rPr lang="en-US"/>
              <a:pPr>
                <a:defRPr/>
              </a:pPr>
              <a:t>2/28/2023</a:t>
            </a:fld>
            <a:endParaRPr lang="en-US"/>
          </a:p>
        </p:txBody>
      </p:sp>
      <p:sp>
        <p:nvSpPr>
          <p:cNvPr id="645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68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68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768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Arial" charset="0"/>
              </a:defRPr>
            </a:lvl1pPr>
          </a:lstStyle>
          <a:p>
            <a:pPr>
              <a:defRPr/>
            </a:pPr>
            <a:fld id="{EFEA0358-C590-43E7-A42B-7D0AB9171CCA}" type="slidenum">
              <a:rPr lang="en-US"/>
              <a:pPr>
                <a:defRPr/>
              </a:pPr>
              <a:t>‹#›</a:t>
            </a:fld>
            <a:endParaRPr lang="en-US"/>
          </a:p>
        </p:txBody>
      </p:sp>
    </p:spTree>
    <p:extLst>
      <p:ext uri="{BB962C8B-B14F-4D97-AF65-F5344CB8AC3E}">
        <p14:creationId xmlns:p14="http://schemas.microsoft.com/office/powerpoint/2010/main" xmlns="" val="11248823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ru-RU" sz="1200" kern="1200" dirty="0" smtClean="0">
                <a:solidFill>
                  <a:schemeClr val="tx1"/>
                </a:solidFill>
                <a:effectLst/>
                <a:latin typeface="Calibri" pitchFamily="34" charset="0"/>
                <a:ea typeface="+mn-ea"/>
                <a:cs typeface="+mn-cs"/>
              </a:rPr>
              <a:t>Пропедевтика </a:t>
            </a:r>
            <a:r>
              <a:rPr lang="ru-RU" sz="1200" kern="1200" dirty="0" err="1" smtClean="0">
                <a:solidFill>
                  <a:schemeClr val="tx1"/>
                </a:solidFill>
                <a:effectLst/>
                <a:latin typeface="Calibri" pitchFamily="34" charset="0"/>
                <a:ea typeface="+mn-ea"/>
                <a:cs typeface="+mn-cs"/>
              </a:rPr>
              <a:t>као</a:t>
            </a:r>
            <a:r>
              <a:rPr lang="ru-RU" sz="1200" kern="1200" dirty="0" smtClean="0">
                <a:solidFill>
                  <a:schemeClr val="tx1"/>
                </a:solidFill>
                <a:effectLst/>
                <a:latin typeface="Calibri" pitchFamily="34" charset="0"/>
                <a:ea typeface="+mn-ea"/>
                <a:cs typeface="+mn-cs"/>
              </a:rPr>
              <a:t> </a:t>
            </a:r>
            <a:r>
              <a:rPr lang="ru-RU" sz="1200" kern="1200" dirty="0" err="1" smtClean="0">
                <a:solidFill>
                  <a:schemeClr val="tx1"/>
                </a:solidFill>
                <a:effectLst/>
                <a:latin typeface="Calibri" pitchFamily="34" charset="0"/>
                <a:ea typeface="+mn-ea"/>
                <a:cs typeface="+mn-cs"/>
              </a:rPr>
              <a:t>медицинска</a:t>
            </a:r>
            <a:r>
              <a:rPr lang="ru-RU" sz="1200" kern="1200" dirty="0" smtClean="0">
                <a:solidFill>
                  <a:schemeClr val="tx1"/>
                </a:solidFill>
                <a:effectLst/>
                <a:latin typeface="Calibri" pitchFamily="34" charset="0"/>
                <a:ea typeface="+mn-ea"/>
                <a:cs typeface="+mn-cs"/>
              </a:rPr>
              <a:t> дисциплина</a:t>
            </a:r>
            <a:endParaRPr lang="en-US" sz="1200" kern="1200" dirty="0" smtClean="0">
              <a:solidFill>
                <a:schemeClr val="tx1"/>
              </a:solidFill>
              <a:effectLst/>
              <a:latin typeface="Calibri" pitchFamily="34" charset="0"/>
              <a:ea typeface="+mn-ea"/>
              <a:cs typeface="+mn-cs"/>
            </a:endParaRPr>
          </a:p>
          <a:p>
            <a:pPr lvl="0"/>
            <a:r>
              <a:rPr lang="ru-RU" sz="1200" kern="1200" dirty="0" err="1" smtClean="0">
                <a:solidFill>
                  <a:schemeClr val="tx1"/>
                </a:solidFill>
                <a:effectLst/>
                <a:latin typeface="Calibri" pitchFamily="34" charset="0"/>
                <a:ea typeface="+mn-ea"/>
                <a:cs typeface="+mn-cs"/>
              </a:rPr>
              <a:t>Принципи</a:t>
            </a:r>
            <a:r>
              <a:rPr lang="ru-RU" sz="1200" kern="1200" dirty="0" smtClean="0">
                <a:solidFill>
                  <a:schemeClr val="tx1"/>
                </a:solidFill>
                <a:effectLst/>
                <a:latin typeface="Calibri" pitchFamily="34" charset="0"/>
                <a:ea typeface="+mn-ea"/>
                <a:cs typeface="+mn-cs"/>
              </a:rPr>
              <a:t> рада </a:t>
            </a:r>
            <a:r>
              <a:rPr lang="ru-RU" sz="1200" kern="1200" dirty="0" err="1" smtClean="0">
                <a:solidFill>
                  <a:schemeClr val="tx1"/>
                </a:solidFill>
                <a:effectLst/>
                <a:latin typeface="Calibri" pitchFamily="34" charset="0"/>
                <a:ea typeface="+mn-ea"/>
                <a:cs typeface="+mn-cs"/>
              </a:rPr>
              <a:t>лекара</a:t>
            </a:r>
            <a:r>
              <a:rPr lang="ru-RU" sz="1200" kern="1200" dirty="0" smtClean="0">
                <a:solidFill>
                  <a:schemeClr val="tx1"/>
                </a:solidFill>
                <a:effectLst/>
                <a:latin typeface="Calibri" pitchFamily="34" charset="0"/>
                <a:ea typeface="+mn-ea"/>
                <a:cs typeface="+mn-cs"/>
              </a:rPr>
              <a:t> и </a:t>
            </a:r>
            <a:r>
              <a:rPr lang="ru-RU" sz="1200" kern="1200" dirty="0" err="1" smtClean="0">
                <a:solidFill>
                  <a:schemeClr val="tx1"/>
                </a:solidFill>
                <a:effectLst/>
                <a:latin typeface="Calibri" pitchFamily="34" charset="0"/>
                <a:ea typeface="+mn-ea"/>
                <a:cs typeface="+mn-cs"/>
              </a:rPr>
              <a:t>лекарска</a:t>
            </a:r>
            <a:r>
              <a:rPr lang="ru-RU" sz="1200" kern="1200" dirty="0" smtClean="0">
                <a:solidFill>
                  <a:schemeClr val="tx1"/>
                </a:solidFill>
                <a:effectLst/>
                <a:latin typeface="Calibri" pitchFamily="34" charset="0"/>
                <a:ea typeface="+mn-ea"/>
                <a:cs typeface="+mn-cs"/>
              </a:rPr>
              <a:t> </a:t>
            </a:r>
            <a:r>
              <a:rPr lang="ru-RU" sz="1200" kern="1200" dirty="0" err="1" smtClean="0">
                <a:solidFill>
                  <a:schemeClr val="tx1"/>
                </a:solidFill>
                <a:effectLst/>
                <a:latin typeface="Calibri" pitchFamily="34" charset="0"/>
                <a:ea typeface="+mn-ea"/>
                <a:cs typeface="+mn-cs"/>
              </a:rPr>
              <a:t>етика</a:t>
            </a:r>
            <a:endParaRPr lang="en-US" sz="1200" kern="1200" dirty="0" smtClean="0">
              <a:solidFill>
                <a:schemeClr val="tx1"/>
              </a:solidFill>
              <a:effectLst/>
              <a:latin typeface="Calibri" pitchFamily="34" charset="0"/>
              <a:ea typeface="+mn-ea"/>
              <a:cs typeface="+mn-cs"/>
            </a:endParaRPr>
          </a:p>
          <a:p>
            <a:pPr lvl="0"/>
            <a:r>
              <a:rPr lang="sr-Cyrl-CS" sz="1200" kern="1200" dirty="0" smtClean="0">
                <a:solidFill>
                  <a:schemeClr val="tx1"/>
                </a:solidFill>
                <a:effectLst/>
                <a:latin typeface="Calibri" pitchFamily="34" charset="0"/>
                <a:ea typeface="+mn-ea"/>
                <a:cs typeface="+mn-cs"/>
              </a:rPr>
              <a:t> Појам здравља и болести</a:t>
            </a:r>
            <a:endParaRPr lang="en-US" sz="1200" kern="1200" dirty="0" smtClean="0">
              <a:solidFill>
                <a:schemeClr val="tx1"/>
              </a:solidFill>
              <a:effectLst/>
              <a:latin typeface="Calibri" pitchFamily="34" charset="0"/>
              <a:ea typeface="+mn-ea"/>
              <a:cs typeface="+mn-cs"/>
            </a:endParaRPr>
          </a:p>
          <a:p>
            <a:r>
              <a:rPr lang="sr-Cyrl-CS" sz="1200" kern="1200" dirty="0" smtClean="0">
                <a:solidFill>
                  <a:schemeClr val="tx1"/>
                </a:solidFill>
                <a:effectLst/>
                <a:latin typeface="Calibri" pitchFamily="34" charset="0"/>
                <a:ea typeface="+mn-ea"/>
                <a:cs typeface="+mn-cs"/>
              </a:rPr>
              <a:t>Анамнеза -методологија прикупљања симптома болести</a:t>
            </a:r>
            <a:endParaRPr lang="en-US" dirty="0"/>
          </a:p>
        </p:txBody>
      </p:sp>
      <p:sp>
        <p:nvSpPr>
          <p:cNvPr id="4" name="Slide Number Placeholder 3"/>
          <p:cNvSpPr>
            <a:spLocks noGrp="1"/>
          </p:cNvSpPr>
          <p:nvPr>
            <p:ph type="sldNum" sz="quarter" idx="10"/>
          </p:nvPr>
        </p:nvSpPr>
        <p:spPr/>
        <p:txBody>
          <a:bodyPr/>
          <a:lstStyle/>
          <a:p>
            <a:pPr>
              <a:defRPr/>
            </a:pPr>
            <a:fld id="{EFEA0358-C590-43E7-A42B-7D0AB9171CCA}" type="slidenum">
              <a:rPr lang="en-US" smtClean="0"/>
              <a:pPr>
                <a:defRPr/>
              </a:pPr>
              <a:t>1</a:t>
            </a:fld>
            <a:endParaRPr lang="en-US"/>
          </a:p>
        </p:txBody>
      </p:sp>
    </p:spTree>
    <p:extLst>
      <p:ext uri="{BB962C8B-B14F-4D97-AF65-F5344CB8AC3E}">
        <p14:creationId xmlns:p14="http://schemas.microsoft.com/office/powerpoint/2010/main" xmlns="" val="2242158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EFEA0358-C590-43E7-A42B-7D0AB9171CCA}" type="slidenum">
              <a:rPr lang="en-US" smtClean="0"/>
              <a:pPr>
                <a:defRPr/>
              </a:pPr>
              <a:t>2</a:t>
            </a:fld>
            <a:endParaRPr lang="en-US"/>
          </a:p>
        </p:txBody>
      </p:sp>
    </p:spTree>
    <p:extLst>
      <p:ext uri="{BB962C8B-B14F-4D97-AF65-F5344CB8AC3E}">
        <p14:creationId xmlns:p14="http://schemas.microsoft.com/office/powerpoint/2010/main" xmlns="" val="727682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Cyrl-CS" dirty="0" smtClean="0"/>
              <a:t>Теоретско,</a:t>
            </a:r>
            <a:r>
              <a:rPr lang="sr-Cyrl-CS" baseline="0" dirty="0" smtClean="0"/>
              <a:t> практично знање и приступ</a:t>
            </a:r>
            <a:endParaRPr lang="en-US" dirty="0"/>
          </a:p>
        </p:txBody>
      </p:sp>
      <p:sp>
        <p:nvSpPr>
          <p:cNvPr id="4" name="Slide Number Placeholder 3"/>
          <p:cNvSpPr>
            <a:spLocks noGrp="1"/>
          </p:cNvSpPr>
          <p:nvPr>
            <p:ph type="sldNum" sz="quarter" idx="10"/>
          </p:nvPr>
        </p:nvSpPr>
        <p:spPr/>
        <p:txBody>
          <a:bodyPr/>
          <a:lstStyle/>
          <a:p>
            <a:pPr>
              <a:defRPr/>
            </a:pPr>
            <a:fld id="{EFEA0358-C590-43E7-A42B-7D0AB9171CCA}" type="slidenum">
              <a:rPr lang="en-US" smtClean="0"/>
              <a:pPr>
                <a:defRPr/>
              </a:pPr>
              <a:t>3</a:t>
            </a:fld>
            <a:endParaRPr lang="en-US"/>
          </a:p>
        </p:txBody>
      </p:sp>
    </p:spTree>
    <p:extLst>
      <p:ext uri="{BB962C8B-B14F-4D97-AF65-F5344CB8AC3E}">
        <p14:creationId xmlns:p14="http://schemas.microsoft.com/office/powerpoint/2010/main" xmlns="" val="1735826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sz="1050" kern="1200" dirty="0" smtClean="0">
                <a:solidFill>
                  <a:schemeClr val="tx1"/>
                </a:solidFill>
                <a:latin typeface="Calibri" pitchFamily="34" charset="0"/>
                <a:ea typeface="+mn-ea"/>
                <a:cs typeface="+mn-cs"/>
              </a:rPr>
              <a:t>Џереми Бентам </a:t>
            </a:r>
            <a:endParaRPr lang="en-US" dirty="0"/>
          </a:p>
        </p:txBody>
      </p:sp>
      <p:sp>
        <p:nvSpPr>
          <p:cNvPr id="4" name="Slide Number Placeholder 3"/>
          <p:cNvSpPr>
            <a:spLocks noGrp="1"/>
          </p:cNvSpPr>
          <p:nvPr>
            <p:ph type="sldNum" sz="quarter" idx="10"/>
          </p:nvPr>
        </p:nvSpPr>
        <p:spPr/>
        <p:txBody>
          <a:bodyPr/>
          <a:lstStyle/>
          <a:p>
            <a:pPr>
              <a:defRPr/>
            </a:pPr>
            <a:fld id="{EFEA0358-C590-43E7-A42B-7D0AB9171CCA}" type="slidenum">
              <a:rPr lang="en-US" smtClean="0"/>
              <a:pPr>
                <a:defRPr/>
              </a:pPr>
              <a:t>7</a:t>
            </a:fld>
            <a:endParaRPr lang="en-US"/>
          </a:p>
        </p:txBody>
      </p:sp>
    </p:spTree>
    <p:extLst>
      <p:ext uri="{BB962C8B-B14F-4D97-AF65-F5344CB8AC3E}">
        <p14:creationId xmlns:p14="http://schemas.microsoft.com/office/powerpoint/2010/main" xmlns="" val="652168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Cyrl-RS" sz="1050" kern="1200" dirty="0" smtClean="0">
                <a:solidFill>
                  <a:schemeClr val="tx1"/>
                </a:solidFill>
                <a:latin typeface="Calibri" pitchFamily="34" charset="0"/>
                <a:ea typeface="+mn-ea"/>
                <a:cs typeface="+mn-cs"/>
              </a:rPr>
              <a:t>уобичајен манир интерперсоналне комуникације</a:t>
            </a:r>
            <a:endParaRPr lang="en-US" dirty="0"/>
          </a:p>
        </p:txBody>
      </p:sp>
      <p:sp>
        <p:nvSpPr>
          <p:cNvPr id="4" name="Slide Number Placeholder 3"/>
          <p:cNvSpPr>
            <a:spLocks noGrp="1"/>
          </p:cNvSpPr>
          <p:nvPr>
            <p:ph type="sldNum" sz="quarter" idx="10"/>
          </p:nvPr>
        </p:nvSpPr>
        <p:spPr/>
        <p:txBody>
          <a:bodyPr/>
          <a:lstStyle/>
          <a:p>
            <a:pPr>
              <a:defRPr/>
            </a:pPr>
            <a:fld id="{EFEA0358-C590-43E7-A42B-7D0AB9171CCA}" type="slidenum">
              <a:rPr lang="en-US" smtClean="0"/>
              <a:pPr>
                <a:defRPr/>
              </a:pPr>
              <a:t>8</a:t>
            </a:fld>
            <a:endParaRPr lang="en-US"/>
          </a:p>
        </p:txBody>
      </p:sp>
    </p:spTree>
    <p:extLst>
      <p:ext uri="{BB962C8B-B14F-4D97-AF65-F5344CB8AC3E}">
        <p14:creationId xmlns:p14="http://schemas.microsoft.com/office/powerpoint/2010/main" xmlns="" val="2018239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p>
            <a:fld id="{564CF2E0-CCC4-4E1E-9902-C3C36AB3FDA4}" type="datetimeFigureOut">
              <a:rPr lang="en-US" smtClean="0"/>
              <a:pPr/>
              <a:t>2/28/2023</a:t>
            </a:fld>
            <a:endParaRPr lang="en-US"/>
          </a:p>
        </p:txBody>
      </p:sp>
      <p:sp>
        <p:nvSpPr>
          <p:cNvPr id="8" name="Footer Placeholder 7"/>
          <p:cNvSpPr>
            <a:spLocks noGrp="1"/>
          </p:cNvSpPr>
          <p:nvPr>
            <p:ph type="ftr" sz="quarter" idx="11"/>
          </p:nvPr>
        </p:nvSpPr>
        <p:spPr/>
        <p:txBody>
          <a:bodyPr/>
          <a:lstStyle/>
          <a:p>
            <a:endParaRPr kumimoji="0" lang="en-US"/>
          </a:p>
        </p:txBody>
      </p:sp>
      <p:sp>
        <p:nvSpPr>
          <p:cNvPr id="11" name="Slide Number Placeholder 10"/>
          <p:cNvSpPr>
            <a:spLocks noGrp="1"/>
          </p:cNvSpPr>
          <p:nvPr>
            <p:ph type="sldNum" sz="quarter" idx="12"/>
          </p:nvPr>
        </p:nvSpPr>
        <p:spPr/>
        <p:txBody>
          <a:bodyPr/>
          <a:lstStyle/>
          <a:p>
            <a:fld id="{6F42FDE4-A7DD-41A7-A0A6-9B649FB43336}" type="slidenum">
              <a:rPr kumimoji="0" lang="en-US" smtClean="0"/>
              <a:pPr/>
              <a:t>‹#›</a:t>
            </a:fld>
            <a:endParaRPr kumimoji="0" lang="en-US" sz="1400"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4CF2E0-CCC4-4E1E-9902-C3C36AB3FDA4}" type="datetimeFigureOut">
              <a:rPr lang="en-US" smtClean="0"/>
              <a:pPr/>
              <a:t>2/28/2023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4CF2E0-CCC4-4E1E-9902-C3C36AB3FDA4}" type="datetimeFigureOut">
              <a:rPr lang="en-US" smtClean="0"/>
              <a:pPr/>
              <a:t>2/28/2023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4CF2E0-CCC4-4E1E-9902-C3C36AB3FDA4}" type="datetimeFigureOut">
              <a:rPr lang="en-US" smtClean="0"/>
              <a:pPr/>
              <a:t>2/28/2023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64CF2E0-CCC4-4E1E-9902-C3C36AB3FDA4}" type="datetimeFigureOut">
              <a:rPr lang="en-US" smtClean="0"/>
              <a:pPr/>
              <a:t>2/28/2023</a:t>
            </a:fld>
            <a:endParaRPr lang="en-US"/>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64CF2E0-CCC4-4E1E-9902-C3C36AB3FDA4}" type="datetimeFigureOut">
              <a:rPr lang="en-US" smtClean="0"/>
              <a:pPr/>
              <a:t>2/28/2023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64CF2E0-CCC4-4E1E-9902-C3C36AB3FDA4}" type="datetimeFigureOut">
              <a:rPr lang="en-US" smtClean="0"/>
              <a:pPr/>
              <a:t>2/28/2023</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64CF2E0-CCC4-4E1E-9902-C3C36AB3FDA4}" type="datetimeFigureOut">
              <a:rPr lang="en-US" smtClean="0"/>
              <a:pPr/>
              <a:t>2/28/2023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564CF2E0-CCC4-4E1E-9902-C3C36AB3FDA4}" type="datetimeFigureOut">
              <a:rPr lang="en-US" smtClean="0"/>
              <a:pPr/>
              <a:t>2/28/2023</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64CF2E0-CCC4-4E1E-9902-C3C36AB3FDA4}" type="datetimeFigureOut">
              <a:rPr lang="en-US" smtClean="0"/>
              <a:pPr/>
              <a:t>2/28/2023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64CF2E0-CCC4-4E1E-9902-C3C36AB3FDA4}" type="datetimeFigureOut">
              <a:rPr lang="en-US" smtClean="0"/>
              <a:pPr/>
              <a:t>2/28/2023</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6F42FDE4-A7DD-41A7-A0A6-9B649FB43336}" type="slidenum">
              <a:rPr kumimoji="0" lang="en-US" smtClean="0"/>
              <a:pPr/>
              <a:t>‹#›</a:t>
            </a:fld>
            <a:endParaRPr kumimoji="0"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lgn="r" eaLnBrk="1" latinLnBrk="0" hangingPunct="1"/>
            <a:fld id="{564CF2E0-CCC4-4E1E-9902-C3C36AB3FDA4}" type="datetimeFigureOut">
              <a:rPr lang="en-US" smtClean="0"/>
              <a:pPr algn="r" eaLnBrk="1" latinLnBrk="0" hangingPunct="1"/>
              <a:t>2/28/2023</a:t>
            </a:fld>
            <a:endParaRPr lang="en-US" sz="1400" dirty="0">
              <a:solidFill>
                <a:schemeClr val="tx2"/>
              </a:solidFill>
            </a:endParaRPr>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kumimoji="0" lang="en-US" sz="1400" dirty="0">
              <a:solidFill>
                <a:schemeClr val="tx2"/>
              </a:solidFill>
            </a:endParaRPr>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pic>
        <p:nvPicPr>
          <p:cNvPr id="10" name="Picture 8" descr="LOGO"/>
          <p:cNvPicPr>
            <a:picLocks noChangeAspect="1" noChangeArrowheads="1"/>
          </p:cNvPicPr>
          <p:nvPr userDrawn="1"/>
        </p:nvPicPr>
        <p:blipFill>
          <a:blip r:embed="rId13" cstate="print"/>
          <a:srcRect/>
          <a:stretch>
            <a:fillRect/>
          </a:stretch>
        </p:blipFill>
        <p:spPr bwMode="auto">
          <a:xfrm>
            <a:off x="2000250" y="0"/>
            <a:ext cx="4857750" cy="11636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6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ChangeArrowheads="1"/>
          </p:cNvSpPr>
          <p:nvPr/>
        </p:nvSpPr>
        <p:spPr bwMode="auto">
          <a:xfrm flipH="1">
            <a:off x="323528" y="1124744"/>
            <a:ext cx="8496943" cy="2232248"/>
          </a:xfrm>
          <a:prstGeom prst="rect">
            <a:avLst/>
          </a:prstGeom>
          <a:noFill/>
          <a:ln w="9525">
            <a:noFill/>
            <a:miter lim="800000"/>
            <a:headEnd/>
            <a:tailEnd/>
          </a:ln>
        </p:spPr>
        <p:txBody>
          <a:bodyPr wrap="none" anchor="ctr"/>
          <a:lstStyle/>
          <a:p>
            <a:r>
              <a:rPr lang="en-US" sz="1800" b="1" dirty="0">
                <a:solidFill>
                  <a:srgbClr val="FF0000"/>
                </a:solidFill>
                <a:latin typeface="Arial" charset="0"/>
                <a:cs typeface="Arial" pitchFamily="34" charset="0"/>
              </a:rPr>
              <a:t> </a:t>
            </a:r>
            <a:r>
              <a:rPr lang="en-US" sz="1800" b="1" dirty="0" smtClean="0">
                <a:solidFill>
                  <a:srgbClr val="FF0000"/>
                </a:solidFill>
                <a:latin typeface="Arial" charset="0"/>
                <a:cs typeface="Arial" pitchFamily="34" charset="0"/>
              </a:rPr>
              <a:t>                                      </a:t>
            </a:r>
            <a:endParaRPr lang="sr-Cyrl-CS" sz="1800" b="1" dirty="0" smtClean="0">
              <a:solidFill>
                <a:srgbClr val="FF0000"/>
              </a:solidFill>
              <a:latin typeface="Arial" charset="0"/>
              <a:cs typeface="Arial" pitchFamily="34" charset="0"/>
            </a:endParaRPr>
          </a:p>
          <a:p>
            <a:endParaRPr lang="sr-Cyrl-CS" sz="1800" b="1" dirty="0" smtClean="0">
              <a:solidFill>
                <a:srgbClr val="FF0000"/>
              </a:solidFill>
              <a:latin typeface="Arial" charset="0"/>
              <a:cs typeface="Arial" pitchFamily="34" charset="0"/>
            </a:endParaRPr>
          </a:p>
          <a:p>
            <a:endParaRPr lang="sr-Cyrl-CS" sz="1800" b="1" dirty="0" smtClean="0">
              <a:solidFill>
                <a:srgbClr val="FF0000"/>
              </a:solidFill>
              <a:latin typeface="Arial" charset="0"/>
              <a:cs typeface="Arial" pitchFamily="34" charset="0"/>
            </a:endParaRPr>
          </a:p>
          <a:p>
            <a:r>
              <a:rPr lang="en-US" sz="1800" b="1" dirty="0" smtClean="0">
                <a:solidFill>
                  <a:srgbClr val="FF0000"/>
                </a:solidFill>
                <a:latin typeface="Arial" charset="0"/>
                <a:cs typeface="Arial" pitchFamily="34" charset="0"/>
              </a:rPr>
              <a:t> </a:t>
            </a:r>
            <a:r>
              <a:rPr lang="sr-Cyrl-CS" sz="1800" b="1" dirty="0" smtClean="0">
                <a:solidFill>
                  <a:srgbClr val="FF0000"/>
                </a:solidFill>
                <a:latin typeface="Arial" charset="0"/>
                <a:cs typeface="Arial" pitchFamily="34" charset="0"/>
              </a:rPr>
              <a:t>                                       </a:t>
            </a:r>
          </a:p>
          <a:p>
            <a:r>
              <a:rPr lang="sr-Cyrl-CS" sz="1800" b="1" dirty="0" smtClean="0">
                <a:solidFill>
                  <a:srgbClr val="FF0000"/>
                </a:solidFill>
                <a:latin typeface="Arial" charset="0"/>
                <a:cs typeface="Arial" pitchFamily="34" charset="0"/>
              </a:rPr>
              <a:t>                   </a:t>
            </a:r>
          </a:p>
          <a:p>
            <a:r>
              <a:rPr lang="sr-Cyrl-CS" sz="1800" b="1" dirty="0">
                <a:solidFill>
                  <a:srgbClr val="FF0000"/>
                </a:solidFill>
                <a:latin typeface="Arial" charset="0"/>
                <a:cs typeface="Arial" pitchFamily="34" charset="0"/>
              </a:rPr>
              <a:t> </a:t>
            </a:r>
            <a:r>
              <a:rPr lang="sr-Cyrl-CS" sz="1800" b="1" dirty="0" smtClean="0">
                <a:solidFill>
                  <a:srgbClr val="FF0000"/>
                </a:solidFill>
                <a:latin typeface="Arial" charset="0"/>
                <a:cs typeface="Arial" pitchFamily="34" charset="0"/>
              </a:rPr>
              <a:t>                 </a:t>
            </a:r>
          </a:p>
          <a:p>
            <a:endParaRPr lang="sr-Cyrl-CS" sz="1800" b="1" dirty="0">
              <a:solidFill>
                <a:srgbClr val="FF0000"/>
              </a:solidFill>
              <a:latin typeface="Arial" charset="0"/>
              <a:cs typeface="Arial" pitchFamily="34" charset="0"/>
            </a:endParaRPr>
          </a:p>
          <a:p>
            <a:endParaRPr lang="sr-Cyrl-CS" sz="1800" b="1" dirty="0" smtClean="0">
              <a:solidFill>
                <a:srgbClr val="FF0000"/>
              </a:solidFill>
              <a:latin typeface="Arial" charset="0"/>
              <a:cs typeface="Arial" pitchFamily="34" charset="0"/>
            </a:endParaRPr>
          </a:p>
          <a:p>
            <a:endParaRPr lang="sr-Cyrl-CS" sz="1800" b="1" dirty="0">
              <a:solidFill>
                <a:srgbClr val="FF0000"/>
              </a:solidFill>
              <a:latin typeface="Arial" charset="0"/>
              <a:cs typeface="Arial" pitchFamily="34" charset="0"/>
            </a:endParaRPr>
          </a:p>
          <a:p>
            <a:pPr algn="ctr"/>
            <a:endParaRPr lang="sr-Cyrl-CS" sz="1800" b="1" dirty="0" smtClean="0">
              <a:solidFill>
                <a:srgbClr val="FF0000"/>
              </a:solidFill>
              <a:latin typeface="Arial" charset="0"/>
              <a:cs typeface="Arial" pitchFamily="34" charset="0"/>
            </a:endParaRPr>
          </a:p>
          <a:p>
            <a:pPr algn="ctr"/>
            <a:r>
              <a:rPr lang="sr-Cyrl-RS" sz="1800" b="1" dirty="0" smtClean="0">
                <a:latin typeface="Arial" pitchFamily="34" charset="0"/>
                <a:cs typeface="Arial" pitchFamily="34" charset="0"/>
              </a:rPr>
              <a:t>ИНТЕГРИСАНЕ АКАДЕМСКЕ СТУДИЈЕ МЕДИЦИНЕ</a:t>
            </a:r>
            <a:r>
              <a:rPr lang="en-US" sz="1800" b="1" dirty="0" smtClean="0">
                <a:latin typeface="Arial" pitchFamily="34" charset="0"/>
                <a:cs typeface="Arial" pitchFamily="34" charset="0"/>
              </a:rPr>
              <a:t> </a:t>
            </a:r>
          </a:p>
          <a:p>
            <a:pPr algn="ctr"/>
            <a:r>
              <a:rPr lang="en-US" sz="1800" b="1" dirty="0" smtClean="0">
                <a:solidFill>
                  <a:srgbClr val="FF0000"/>
                </a:solidFill>
                <a:latin typeface="Arial" pitchFamily="34" charset="0"/>
                <a:cs typeface="Arial" pitchFamily="34" charset="0"/>
              </a:rPr>
              <a:t>    </a:t>
            </a:r>
            <a:r>
              <a:rPr lang="ru-RU" sz="1800" b="1" dirty="0" smtClean="0">
                <a:latin typeface="Arial" panose="020B0604020202020204" pitchFamily="34" charset="0"/>
                <a:cs typeface="Arial" panose="020B0604020202020204" pitchFamily="34" charset="0"/>
              </a:rPr>
              <a:t>ТРЕЋА</a:t>
            </a:r>
            <a:r>
              <a:rPr lang="sr-Cyrl-CS" sz="1800" b="1" dirty="0" smtClean="0">
                <a:latin typeface="Arial" panose="020B0604020202020204" pitchFamily="34" charset="0"/>
                <a:cs typeface="Arial" panose="020B0604020202020204" pitchFamily="34" charset="0"/>
              </a:rPr>
              <a:t> </a:t>
            </a:r>
            <a:r>
              <a:rPr lang="sr-Cyrl-CS" sz="1800" b="1" dirty="0">
                <a:latin typeface="Arial" panose="020B0604020202020204" pitchFamily="34" charset="0"/>
                <a:cs typeface="Arial" panose="020B0604020202020204" pitchFamily="34" charset="0"/>
              </a:rPr>
              <a:t>ГОДИНА </a:t>
            </a:r>
            <a:r>
              <a:rPr lang="sr-Cyrl-CS" sz="1800" b="1" dirty="0" smtClean="0">
                <a:latin typeface="Arial" panose="020B0604020202020204" pitchFamily="34" charset="0"/>
                <a:cs typeface="Arial" panose="020B0604020202020204" pitchFamily="34" charset="0"/>
              </a:rPr>
              <a:t>СТУДИЈА</a:t>
            </a:r>
            <a:endParaRPr lang="sr-Cyrl-CS" altLang="en-US" sz="1800" b="1" u="sng" dirty="0">
              <a:effectLst>
                <a:outerShdw blurRad="38100" dist="38100" dir="2700000" algn="tl">
                  <a:srgbClr val="000000">
                    <a:alpha val="43137"/>
                  </a:srgbClr>
                </a:outerShdw>
              </a:effectLst>
              <a:latin typeface="Arial" pitchFamily="34" charset="0"/>
              <a:cs typeface="Arial" pitchFamily="34" charset="0"/>
            </a:endParaRPr>
          </a:p>
          <a:p>
            <a:pPr algn="ctr"/>
            <a:r>
              <a:rPr lang="sr-Cyrl-CS" altLang="en-US" sz="18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a:t>
            </a:r>
          </a:p>
          <a:p>
            <a:pPr algn="ctr"/>
            <a:r>
              <a:rPr lang="sr-Cyrl-CS" altLang="en-US" sz="18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a:t>
            </a:r>
            <a:endParaRPr lang="sr-Cyrl-RS" sz="2800" dirty="0">
              <a:latin typeface="+mn-lt"/>
            </a:endParaRPr>
          </a:p>
          <a:p>
            <a:pPr algn="ctr"/>
            <a:r>
              <a:rPr lang="sr-Cyrl-CS" b="1" dirty="0"/>
              <a:t> </a:t>
            </a:r>
            <a:r>
              <a:rPr lang="ru-RU" sz="1800" b="1" dirty="0">
                <a:solidFill>
                  <a:srgbClr val="FF0000"/>
                </a:solidFill>
                <a:latin typeface="+mn-lt"/>
              </a:rPr>
              <a:t>УВОД У КЛИНИЧКУ </a:t>
            </a:r>
            <a:r>
              <a:rPr lang="ru-RU" sz="1800" b="1" dirty="0" smtClean="0">
                <a:solidFill>
                  <a:srgbClr val="FF0000"/>
                </a:solidFill>
                <a:latin typeface="+mn-lt"/>
              </a:rPr>
              <a:t>МЕДИЦИНУ</a:t>
            </a:r>
          </a:p>
          <a:p>
            <a:pPr algn="ctr"/>
            <a:r>
              <a:rPr lang="ru-RU" sz="1800" b="1" dirty="0" smtClean="0">
                <a:solidFill>
                  <a:srgbClr val="FF0000"/>
                </a:solidFill>
                <a:latin typeface="+mn-lt"/>
              </a:rPr>
              <a:t>ИНТЕРНА МЕДИЦИНА 1</a:t>
            </a:r>
          </a:p>
          <a:p>
            <a:pPr algn="ctr"/>
            <a:endParaRPr lang="en-US" sz="1800" dirty="0">
              <a:solidFill>
                <a:srgbClr val="FF0000"/>
              </a:solidFill>
            </a:endParaRPr>
          </a:p>
          <a:p>
            <a:r>
              <a:rPr lang="sr-Cyrl-RS" sz="2800" b="1" dirty="0" smtClean="0">
                <a:solidFill>
                  <a:srgbClr val="FF0000"/>
                </a:solidFill>
                <a:latin typeface="Arial" pitchFamily="34" charset="0"/>
                <a:cs typeface="Arial" pitchFamily="34" charset="0"/>
              </a:rPr>
              <a:t>                 </a:t>
            </a:r>
            <a:r>
              <a:rPr lang="en-US" sz="2800" b="1" dirty="0" smtClean="0">
                <a:solidFill>
                  <a:srgbClr val="FF0000"/>
                </a:solidFill>
                <a:latin typeface="Arial" pitchFamily="34" charset="0"/>
                <a:cs typeface="Arial" pitchFamily="34" charset="0"/>
              </a:rPr>
              <a:t>КЛИНИЧКА ПРОПЕДЕВТИКА</a:t>
            </a:r>
          </a:p>
          <a:p>
            <a:endParaRPr lang="en-US" sz="1800" b="1" dirty="0">
              <a:solidFill>
                <a:srgbClr val="000000"/>
              </a:solidFill>
              <a:latin typeface="Arial" charset="0"/>
            </a:endParaRPr>
          </a:p>
          <a:p>
            <a:pPr lvl="0" algn="ctr"/>
            <a:r>
              <a:rPr lang="ru-RU" sz="1800" b="1" dirty="0" smtClean="0">
                <a:solidFill>
                  <a:srgbClr val="FF0000"/>
                </a:solidFill>
                <a:latin typeface="+mn-lt"/>
              </a:rPr>
              <a:t>Пропедевтика </a:t>
            </a:r>
            <a:r>
              <a:rPr lang="ru-RU" sz="1800" b="1" dirty="0" err="1">
                <a:solidFill>
                  <a:srgbClr val="FF0000"/>
                </a:solidFill>
                <a:latin typeface="+mn-lt"/>
              </a:rPr>
              <a:t>као</a:t>
            </a:r>
            <a:r>
              <a:rPr lang="ru-RU" sz="1800" b="1" dirty="0">
                <a:solidFill>
                  <a:srgbClr val="FF0000"/>
                </a:solidFill>
                <a:latin typeface="+mn-lt"/>
              </a:rPr>
              <a:t> </a:t>
            </a:r>
            <a:r>
              <a:rPr lang="ru-RU" sz="1800" b="1" dirty="0" err="1">
                <a:solidFill>
                  <a:srgbClr val="FF0000"/>
                </a:solidFill>
                <a:latin typeface="+mn-lt"/>
              </a:rPr>
              <a:t>медицинска</a:t>
            </a:r>
            <a:r>
              <a:rPr lang="ru-RU" sz="1800" b="1" dirty="0">
                <a:solidFill>
                  <a:srgbClr val="FF0000"/>
                </a:solidFill>
                <a:latin typeface="+mn-lt"/>
              </a:rPr>
              <a:t> дисциплина</a:t>
            </a:r>
            <a:endParaRPr lang="en-US" sz="1800" b="1" dirty="0">
              <a:solidFill>
                <a:srgbClr val="FF0000"/>
              </a:solidFill>
              <a:latin typeface="+mn-lt"/>
            </a:endParaRPr>
          </a:p>
          <a:p>
            <a:pPr lvl="0" algn="ctr"/>
            <a:r>
              <a:rPr lang="ru-RU" sz="1800" b="1" dirty="0" err="1">
                <a:solidFill>
                  <a:srgbClr val="FF0000"/>
                </a:solidFill>
                <a:latin typeface="+mn-lt"/>
              </a:rPr>
              <a:t>Принципи</a:t>
            </a:r>
            <a:r>
              <a:rPr lang="ru-RU" sz="1800" b="1" dirty="0">
                <a:solidFill>
                  <a:srgbClr val="FF0000"/>
                </a:solidFill>
                <a:latin typeface="+mn-lt"/>
              </a:rPr>
              <a:t> рада </a:t>
            </a:r>
            <a:r>
              <a:rPr lang="ru-RU" sz="1800" b="1" dirty="0" err="1">
                <a:solidFill>
                  <a:srgbClr val="FF0000"/>
                </a:solidFill>
                <a:latin typeface="+mn-lt"/>
              </a:rPr>
              <a:t>лекара</a:t>
            </a:r>
            <a:r>
              <a:rPr lang="ru-RU" sz="1800" b="1" dirty="0">
                <a:solidFill>
                  <a:srgbClr val="FF0000"/>
                </a:solidFill>
                <a:latin typeface="+mn-lt"/>
              </a:rPr>
              <a:t> и </a:t>
            </a:r>
            <a:r>
              <a:rPr lang="ru-RU" sz="1800" b="1" dirty="0" err="1">
                <a:solidFill>
                  <a:srgbClr val="FF0000"/>
                </a:solidFill>
                <a:latin typeface="+mn-lt"/>
              </a:rPr>
              <a:t>лекарска</a:t>
            </a:r>
            <a:r>
              <a:rPr lang="ru-RU" sz="1800" b="1" dirty="0">
                <a:solidFill>
                  <a:srgbClr val="FF0000"/>
                </a:solidFill>
                <a:latin typeface="+mn-lt"/>
              </a:rPr>
              <a:t> </a:t>
            </a:r>
            <a:r>
              <a:rPr lang="ru-RU" sz="1800" b="1" dirty="0" err="1">
                <a:solidFill>
                  <a:srgbClr val="FF0000"/>
                </a:solidFill>
                <a:latin typeface="+mn-lt"/>
              </a:rPr>
              <a:t>етика</a:t>
            </a:r>
            <a:endParaRPr lang="en-US" sz="1800" b="1" dirty="0">
              <a:solidFill>
                <a:srgbClr val="FF0000"/>
              </a:solidFill>
              <a:latin typeface="+mn-lt"/>
            </a:endParaRPr>
          </a:p>
          <a:p>
            <a:pPr lvl="0" algn="ctr"/>
            <a:r>
              <a:rPr lang="sr-Cyrl-CS" sz="1800" b="1" dirty="0">
                <a:solidFill>
                  <a:srgbClr val="FF0000"/>
                </a:solidFill>
                <a:latin typeface="+mn-lt"/>
              </a:rPr>
              <a:t> Појам здравља и болести</a:t>
            </a:r>
            <a:endParaRPr lang="en-US" sz="1800" b="1" dirty="0">
              <a:solidFill>
                <a:srgbClr val="FF0000"/>
              </a:solidFill>
              <a:latin typeface="+mn-lt"/>
            </a:endParaRPr>
          </a:p>
          <a:p>
            <a:pPr algn="ctr"/>
            <a:r>
              <a:rPr lang="sr-Cyrl-CS" sz="1800" b="1" dirty="0">
                <a:solidFill>
                  <a:srgbClr val="FF0000"/>
                </a:solidFill>
                <a:latin typeface="+mn-lt"/>
              </a:rPr>
              <a:t>Анамнеза </a:t>
            </a:r>
            <a:r>
              <a:rPr lang="sr-Cyrl-CS" sz="1800" b="1" dirty="0" smtClean="0">
                <a:solidFill>
                  <a:srgbClr val="FF0000"/>
                </a:solidFill>
                <a:latin typeface="+mn-lt"/>
              </a:rPr>
              <a:t>-</a:t>
            </a:r>
            <a:r>
              <a:rPr lang="en-US" sz="1800" b="1" dirty="0" smtClean="0">
                <a:solidFill>
                  <a:srgbClr val="FF0000"/>
                </a:solidFill>
                <a:latin typeface="+mn-lt"/>
              </a:rPr>
              <a:t> </a:t>
            </a:r>
            <a:r>
              <a:rPr lang="sr-Cyrl-CS" sz="1800" b="1" dirty="0" smtClean="0">
                <a:solidFill>
                  <a:srgbClr val="FF0000"/>
                </a:solidFill>
                <a:latin typeface="+mn-lt"/>
              </a:rPr>
              <a:t>методологија </a:t>
            </a:r>
            <a:r>
              <a:rPr lang="sr-Cyrl-CS" sz="1800" b="1" dirty="0">
                <a:solidFill>
                  <a:srgbClr val="FF0000"/>
                </a:solidFill>
                <a:latin typeface="+mn-lt"/>
              </a:rPr>
              <a:t>прикупљања симптома </a:t>
            </a:r>
            <a:r>
              <a:rPr lang="sr-Cyrl-CS" sz="1800" b="1" dirty="0" smtClean="0">
                <a:solidFill>
                  <a:srgbClr val="FF0000"/>
                </a:solidFill>
                <a:latin typeface="+mn-lt"/>
              </a:rPr>
              <a:t>болести</a:t>
            </a:r>
            <a:endParaRPr lang="sr-Cyrl-CS" altLang="en-US" sz="1800" b="1" dirty="0" smtClean="0">
              <a:solidFill>
                <a:srgbClr val="FF0000"/>
              </a:solidFill>
              <a:latin typeface="+mn-lt"/>
              <a:cs typeface="Arial" pitchFamily="34" charset="0"/>
            </a:endParaRPr>
          </a:p>
          <a:p>
            <a:r>
              <a:rPr lang="sr-Cyrl-CS" altLang="en-US" sz="1800" dirty="0" smtClean="0">
                <a:solidFill>
                  <a:srgbClr val="000000"/>
                </a:solidFill>
                <a:latin typeface="Arial" pitchFamily="34" charset="0"/>
                <a:cs typeface="Arial" pitchFamily="34" charset="0"/>
              </a:rPr>
              <a:t>                                             </a:t>
            </a:r>
            <a:r>
              <a:rPr lang="sr-Cyrl-CS" altLang="en-US" sz="1800" dirty="0">
                <a:solidFill>
                  <a:srgbClr val="000000"/>
                </a:solidFill>
                <a:latin typeface="Arial" pitchFamily="34" charset="0"/>
                <a:cs typeface="Arial" pitchFamily="34" charset="0"/>
              </a:rPr>
              <a:t>(</a:t>
            </a:r>
            <a:r>
              <a:rPr lang="sr-Cyrl-CS" altLang="en-US" sz="1800" dirty="0" smtClean="0">
                <a:solidFill>
                  <a:srgbClr val="000000"/>
                </a:solidFill>
                <a:latin typeface="Arial" charset="0"/>
              </a:rPr>
              <a:t>наставна </a:t>
            </a:r>
            <a:r>
              <a:rPr lang="sr-Cyrl-CS" altLang="en-US" sz="1800" dirty="0">
                <a:solidFill>
                  <a:srgbClr val="000000"/>
                </a:solidFill>
                <a:latin typeface="Arial" charset="0"/>
              </a:rPr>
              <a:t>јединица </a:t>
            </a:r>
            <a:r>
              <a:rPr lang="en-US" altLang="en-US" sz="1800" dirty="0" smtClean="0">
                <a:solidFill>
                  <a:srgbClr val="000000"/>
                </a:solidFill>
                <a:latin typeface="Arial" charset="0"/>
              </a:rPr>
              <a:t>1</a:t>
            </a:r>
            <a:r>
              <a:rPr lang="sr-Cyrl-RS" altLang="en-US" sz="1800" dirty="0" smtClean="0">
                <a:solidFill>
                  <a:srgbClr val="000000"/>
                </a:solidFill>
                <a:latin typeface="Arial" charset="0"/>
              </a:rPr>
              <a:t>)</a:t>
            </a:r>
            <a:endParaRPr lang="en-US" altLang="en-US" sz="1800" dirty="0" smtClean="0">
              <a:solidFill>
                <a:srgbClr val="000000"/>
              </a:solidFill>
              <a:latin typeface="Arial" pitchFamily="34" charset="0"/>
              <a:cs typeface="Arial" pitchFamily="34" charset="0"/>
            </a:endParaRPr>
          </a:p>
          <a:p>
            <a:r>
              <a:rPr lang="en-US" altLang="en-US" sz="1800" dirty="0" smtClean="0">
                <a:solidFill>
                  <a:srgbClr val="000000"/>
                </a:solidFill>
                <a:latin typeface="Arial" pitchFamily="34" charset="0"/>
                <a:cs typeface="Arial" pitchFamily="34" charset="0"/>
              </a:rPr>
              <a:t>                                    </a:t>
            </a:r>
            <a:r>
              <a:rPr lang="sr-Cyrl-RS" altLang="en-US" sz="1800" dirty="0" smtClean="0">
                <a:solidFill>
                  <a:srgbClr val="000000"/>
                </a:solidFill>
                <a:latin typeface="Arial" pitchFamily="34" charset="0"/>
                <a:cs typeface="Arial" pitchFamily="34" charset="0"/>
              </a:rPr>
              <a:t>предавач проф.др Татјана Лазаревић</a:t>
            </a:r>
            <a:endParaRPr lang="en-US" altLang="en-US" sz="1800" dirty="0" smtClean="0">
              <a:solidFill>
                <a:srgbClr val="000000"/>
              </a:solidFill>
              <a:latin typeface="Arial" pitchFamily="34" charset="0"/>
              <a:cs typeface="Arial" pitchFamily="34" charset="0"/>
            </a:endParaRPr>
          </a:p>
          <a:p>
            <a:r>
              <a:rPr lang="en-US" altLang="en-US" sz="1800" dirty="0">
                <a:solidFill>
                  <a:srgbClr val="000000"/>
                </a:solidFill>
                <a:latin typeface="Arial" pitchFamily="34" charset="0"/>
                <a:cs typeface="Arial" pitchFamily="34" charset="0"/>
              </a:rPr>
              <a:t> </a:t>
            </a:r>
            <a:r>
              <a:rPr lang="en-US" altLang="en-US" sz="1800" dirty="0" smtClean="0">
                <a:solidFill>
                  <a:srgbClr val="000000"/>
                </a:solidFill>
                <a:latin typeface="Arial" pitchFamily="34" charset="0"/>
                <a:cs typeface="Arial" pitchFamily="34" charset="0"/>
              </a:rPr>
              <a:t>                                         </a:t>
            </a:r>
            <a:r>
              <a:rPr lang="sr-Cyrl-CS" altLang="en-US" sz="1800" dirty="0" smtClean="0">
                <a:solidFill>
                  <a:srgbClr val="000000"/>
                </a:solidFill>
                <a:latin typeface="Arial" pitchFamily="34" charset="0"/>
                <a:cs typeface="Arial" pitchFamily="34" charset="0"/>
              </a:rPr>
              <a:t>школска 20</a:t>
            </a:r>
            <a:r>
              <a:rPr lang="en-US" altLang="en-US" sz="1800" dirty="0" smtClean="0">
                <a:solidFill>
                  <a:srgbClr val="000000"/>
                </a:solidFill>
                <a:latin typeface="Arial" pitchFamily="34" charset="0"/>
                <a:cs typeface="Arial" pitchFamily="34" charset="0"/>
              </a:rPr>
              <a:t>2</a:t>
            </a:r>
            <a:r>
              <a:rPr lang="sr-Cyrl-RS" altLang="en-US" sz="1800" dirty="0" smtClean="0">
                <a:solidFill>
                  <a:srgbClr val="000000"/>
                </a:solidFill>
                <a:latin typeface="Arial" pitchFamily="34" charset="0"/>
                <a:cs typeface="Arial" pitchFamily="34" charset="0"/>
              </a:rPr>
              <a:t>2</a:t>
            </a:r>
            <a:r>
              <a:rPr lang="en-US" altLang="en-US" sz="1800" dirty="0" smtClean="0">
                <a:solidFill>
                  <a:srgbClr val="000000"/>
                </a:solidFill>
                <a:latin typeface="Arial" pitchFamily="34" charset="0"/>
                <a:cs typeface="Arial" pitchFamily="34" charset="0"/>
              </a:rPr>
              <a:t>/</a:t>
            </a:r>
            <a:r>
              <a:rPr lang="sr-Cyrl-CS" altLang="en-US" sz="1800" dirty="0" smtClean="0">
                <a:solidFill>
                  <a:srgbClr val="000000"/>
                </a:solidFill>
                <a:latin typeface="Arial" pitchFamily="34" charset="0"/>
                <a:cs typeface="Arial" pitchFamily="34" charset="0"/>
              </a:rPr>
              <a:t> 20</a:t>
            </a:r>
            <a:r>
              <a:rPr lang="en-US" altLang="en-US" sz="1800" dirty="0" smtClean="0">
                <a:solidFill>
                  <a:srgbClr val="000000"/>
                </a:solidFill>
                <a:latin typeface="Arial" pitchFamily="34" charset="0"/>
                <a:cs typeface="Arial" pitchFamily="34" charset="0"/>
              </a:rPr>
              <a:t>2</a:t>
            </a:r>
            <a:r>
              <a:rPr lang="sr-Cyrl-RS" altLang="en-US" sz="1800" dirty="0" smtClean="0">
                <a:solidFill>
                  <a:srgbClr val="000000"/>
                </a:solidFill>
                <a:latin typeface="Arial" pitchFamily="34" charset="0"/>
                <a:cs typeface="Arial" pitchFamily="34" charset="0"/>
              </a:rPr>
              <a:t>3</a:t>
            </a:r>
            <a:r>
              <a:rPr lang="sr-Cyrl-CS" altLang="en-US" sz="1800" dirty="0" smtClean="0">
                <a:solidFill>
                  <a:srgbClr val="000000"/>
                </a:solidFill>
                <a:latin typeface="Arial" pitchFamily="34" charset="0"/>
                <a:cs typeface="Arial" pitchFamily="34" charset="0"/>
              </a:rPr>
              <a:t>. година</a:t>
            </a:r>
            <a:endParaRPr lang="en-US" altLang="en-US" sz="1800" dirty="0">
              <a:latin typeface="Arial" pitchFamily="34" charset="0"/>
              <a:cs typeface="Arial" pitchFamily="34" charset="0"/>
            </a:endParaRPr>
          </a:p>
        </p:txBody>
      </p:sp>
      <p:sp>
        <p:nvSpPr>
          <p:cNvPr id="2051" name="Text Box 5"/>
          <p:cNvSpPr txBox="1">
            <a:spLocks noChangeArrowheads="1"/>
          </p:cNvSpPr>
          <p:nvPr/>
        </p:nvSpPr>
        <p:spPr bwMode="auto">
          <a:xfrm>
            <a:off x="0" y="5786454"/>
            <a:ext cx="9144000" cy="366713"/>
          </a:xfrm>
          <a:prstGeom prst="rect">
            <a:avLst/>
          </a:prstGeom>
          <a:noFill/>
          <a:ln w="9525">
            <a:noFill/>
            <a:miter lim="800000"/>
            <a:headEnd/>
            <a:tailEnd/>
          </a:ln>
        </p:spPr>
        <p:txBody>
          <a:bodyPr>
            <a:spAutoFit/>
          </a:bodyPr>
          <a:lstStyle/>
          <a:p>
            <a:pPr eaLnBrk="0" hangingPunct="0">
              <a:spcBef>
                <a:spcPct val="50000"/>
              </a:spcBef>
            </a:pPr>
            <a:r>
              <a:rPr lang="en-US" altLang="en-US" sz="1800">
                <a:solidFill>
                  <a:srgbClr val="000000"/>
                </a:solidFill>
                <a:latin typeface="Garamond" pitchFamily="18" charset="0"/>
              </a:rPr>
              <a:t>    </a:t>
            </a:r>
            <a:r>
              <a:rPr lang="en-US" altLang="en-US" sz="1800">
                <a:solidFill>
                  <a:srgbClr val="000000"/>
                </a:solidFill>
              </a:rPr>
              <a:t>                                                       </a:t>
            </a:r>
            <a:r>
              <a:rPr lang="en-US" altLang="en-US" sz="1800" i="1">
                <a:solidFill>
                  <a:srgbClr val="000000"/>
                </a:solidFill>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196752"/>
            <a:ext cx="7848872" cy="4031873"/>
          </a:xfrm>
          <a:prstGeom prst="rect">
            <a:avLst/>
          </a:prstGeom>
        </p:spPr>
        <p:txBody>
          <a:bodyPr wrap="square">
            <a:spAutoFit/>
          </a:bodyPr>
          <a:lstStyle/>
          <a:p>
            <a:endParaRPr lang="sr-Cyrl-RS" dirty="0" smtClean="0">
              <a:latin typeface="+mn-lt"/>
            </a:endParaRPr>
          </a:p>
          <a:p>
            <a:endParaRPr lang="sr-Cyrl-RS" dirty="0" smtClean="0">
              <a:latin typeface="+mn-lt"/>
            </a:endParaRPr>
          </a:p>
          <a:p>
            <a:r>
              <a:rPr lang="sr-Cyrl-RS" dirty="0" smtClean="0">
                <a:latin typeface="+mn-lt"/>
              </a:rPr>
              <a:t>Иако су писани историјски документи о медицинске етици јако оскудни, </a:t>
            </a:r>
          </a:p>
          <a:p>
            <a:r>
              <a:rPr lang="sr-Cyrl-RS" b="1" dirty="0" smtClean="0">
                <a:latin typeface="+mn-lt"/>
              </a:rPr>
              <a:t>њен развојни пут донекле се може пратити из списа </a:t>
            </a:r>
            <a:r>
              <a:rPr lang="sr-Cyrl-RS" dirty="0" smtClean="0">
                <a:latin typeface="+mn-lt"/>
              </a:rPr>
              <a:t>у којима се разматрају </a:t>
            </a:r>
          </a:p>
          <a:p>
            <a:r>
              <a:rPr lang="sr-Cyrl-RS" b="1" dirty="0" smtClean="0">
                <a:latin typeface="+mn-lt"/>
              </a:rPr>
              <a:t>бројна правила, закони, канони, заклетве, деклерације и кодекси </a:t>
            </a:r>
          </a:p>
          <a:p>
            <a:r>
              <a:rPr lang="sr-Cyrl-RS" dirty="0" smtClean="0">
                <a:latin typeface="+mn-lt"/>
              </a:rPr>
              <a:t>У свима њима присутна је, на овај или онај начин, </a:t>
            </a:r>
          </a:p>
          <a:p>
            <a:r>
              <a:rPr lang="sr-Cyrl-RS" b="1" dirty="0" smtClean="0">
                <a:latin typeface="+mn-lt"/>
              </a:rPr>
              <a:t>идеја медицинског хуманизма медицинске и етичке мисли </a:t>
            </a:r>
          </a:p>
          <a:p>
            <a:endParaRPr lang="sr-Cyrl-RS" dirty="0" smtClean="0">
              <a:latin typeface="+mn-lt"/>
            </a:endParaRPr>
          </a:p>
          <a:p>
            <a:r>
              <a:rPr lang="sr-Cyrl-RS" b="1" dirty="0" smtClean="0">
                <a:solidFill>
                  <a:srgbClr val="FF0000"/>
                </a:solidFill>
                <a:latin typeface="+mn-lt"/>
              </a:rPr>
              <a:t>Хипократова заклетва, </a:t>
            </a:r>
          </a:p>
          <a:p>
            <a:r>
              <a:rPr lang="sr-Cyrl-RS" dirty="0" smtClean="0">
                <a:latin typeface="+mn-lt"/>
              </a:rPr>
              <a:t>за коју се претпоставља да потиче из средине петог века пре нове ере, </a:t>
            </a:r>
          </a:p>
          <a:p>
            <a:r>
              <a:rPr lang="sr-Cyrl-RS" dirty="0" smtClean="0">
                <a:latin typeface="+mn-lt"/>
              </a:rPr>
              <a:t>из питагорејске филозофске школе древне Грчке, говори се о етици лекара. </a:t>
            </a:r>
          </a:p>
          <a:p>
            <a:r>
              <a:rPr lang="sr-Cyrl-RS" dirty="0" smtClean="0">
                <a:latin typeface="+mn-lt"/>
              </a:rPr>
              <a:t>Иако заклетва носи назив по Хипократу, славни филозоф није њен творац,</a:t>
            </a:r>
          </a:p>
          <a:p>
            <a:r>
              <a:rPr lang="sr-Cyrl-RS" dirty="0" smtClean="0">
                <a:latin typeface="+mn-lt"/>
              </a:rPr>
              <a:t>већ особа за коју се зна да је полагала заклетву. </a:t>
            </a:r>
          </a:p>
          <a:p>
            <a:endParaRPr lang="sr-Cyrl-RS" dirty="0" smtClean="0">
              <a:latin typeface="+mn-lt"/>
            </a:endParaRPr>
          </a:p>
          <a:p>
            <a:r>
              <a:rPr lang="sr-Cyrl-RS" dirty="0" smtClean="0">
                <a:latin typeface="+mn-lt"/>
              </a:rPr>
              <a:t>У слободном тексту старо-античког превода, који је до данашњих дана користи, битни делови Хипократове заклетве су сачували своју етичку вредност</a:t>
            </a:r>
            <a:endParaRPr lang="sr-Cyrl-RS" dirty="0">
              <a:latin typeface="+mn-lt"/>
            </a:endParaRPr>
          </a:p>
        </p:txBody>
      </p:sp>
    </p:spTree>
    <p:extLst>
      <p:ext uri="{BB962C8B-B14F-4D97-AF65-F5344CB8AC3E}">
        <p14:creationId xmlns:p14="http://schemas.microsoft.com/office/powerpoint/2010/main" xmlns="" val="25580565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2627784" y="764704"/>
            <a:ext cx="3517262" cy="36724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Rectangle 3"/>
          <p:cNvSpPr/>
          <p:nvPr/>
        </p:nvSpPr>
        <p:spPr>
          <a:xfrm>
            <a:off x="539552" y="4797152"/>
            <a:ext cx="8178453" cy="830997"/>
          </a:xfrm>
          <a:prstGeom prst="rect">
            <a:avLst/>
          </a:prstGeom>
        </p:spPr>
        <p:txBody>
          <a:bodyPr wrap="square">
            <a:spAutoFit/>
          </a:bodyPr>
          <a:lstStyle/>
          <a:p>
            <a:pPr algn="ctr"/>
            <a:r>
              <a:rPr lang="sr-Cyrl-RS" dirty="0">
                <a:latin typeface="+mj-lt"/>
              </a:rPr>
              <a:t>Хипократова заклетва из </a:t>
            </a:r>
            <a:r>
              <a:rPr lang="sr-Cyrl-RS" dirty="0" smtClean="0">
                <a:latin typeface="+mj-lt"/>
              </a:rPr>
              <a:t>12. </a:t>
            </a:r>
            <a:r>
              <a:rPr lang="sr-Cyrl-RS" dirty="0">
                <a:latin typeface="+mj-lt"/>
              </a:rPr>
              <a:t>века написана у облику крста.</a:t>
            </a:r>
          </a:p>
          <a:p>
            <a:pPr algn="ctr"/>
            <a:r>
              <a:rPr lang="sr-Cyrl-RS" dirty="0">
                <a:latin typeface="+mj-lt"/>
              </a:rPr>
              <a:t>У Женеви, 1948. године, на првом послератном конгресу Међународног савеза лекарских друштава, одлучено је да се Хипократова заклетва ревидира. </a:t>
            </a:r>
          </a:p>
        </p:txBody>
      </p:sp>
    </p:spTree>
    <p:extLst>
      <p:ext uri="{BB962C8B-B14F-4D97-AF65-F5344CB8AC3E}">
        <p14:creationId xmlns:p14="http://schemas.microsoft.com/office/powerpoint/2010/main" xmlns="" val="10232602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764704"/>
            <a:ext cx="8280920" cy="5016758"/>
          </a:xfrm>
          <a:prstGeom prst="rect">
            <a:avLst/>
          </a:prstGeom>
        </p:spPr>
        <p:txBody>
          <a:bodyPr wrap="square">
            <a:spAutoFit/>
          </a:bodyPr>
          <a:lstStyle/>
          <a:p>
            <a:endParaRPr lang="sr-Cyrl-RS" dirty="0" smtClean="0">
              <a:latin typeface="+mn-lt"/>
            </a:endParaRPr>
          </a:p>
          <a:p>
            <a:pPr algn="ctr"/>
            <a:r>
              <a:rPr lang="sr-Cyrl-RS" b="1" dirty="0" smtClean="0">
                <a:latin typeface="+mn-lt"/>
              </a:rPr>
              <a:t>Хипократова заклетва гласи:</a:t>
            </a:r>
          </a:p>
          <a:p>
            <a:endParaRPr lang="sr-Cyrl-RS" dirty="0" smtClean="0">
              <a:latin typeface="+mn-lt"/>
            </a:endParaRPr>
          </a:p>
          <a:p>
            <a:pPr algn="ctr"/>
            <a:r>
              <a:rPr lang="sr-Cyrl-RS" b="1" dirty="0" smtClean="0">
                <a:solidFill>
                  <a:srgbClr val="FF0000"/>
                </a:solidFill>
                <a:latin typeface="+mn-lt"/>
              </a:rPr>
              <a:t>„У часу када ступам међу чланове лекарске професије </a:t>
            </a:r>
          </a:p>
          <a:p>
            <a:pPr algn="ctr"/>
            <a:r>
              <a:rPr lang="sr-Cyrl-RS" b="1" dirty="0" smtClean="0">
                <a:solidFill>
                  <a:srgbClr val="FF0000"/>
                </a:solidFill>
                <a:latin typeface="+mn-lt"/>
              </a:rPr>
              <a:t>свечано обећавам да ћу свој живот ставити у службу хуманости. </a:t>
            </a:r>
          </a:p>
          <a:p>
            <a:pPr algn="ctr"/>
            <a:endParaRPr lang="sr-Cyrl-RS" b="1" dirty="0" smtClean="0">
              <a:solidFill>
                <a:srgbClr val="FF0000"/>
              </a:solidFill>
              <a:latin typeface="+mn-lt"/>
            </a:endParaRPr>
          </a:p>
          <a:p>
            <a:pPr algn="ctr"/>
            <a:r>
              <a:rPr lang="sr-Cyrl-RS" b="1" dirty="0" smtClean="0">
                <a:solidFill>
                  <a:srgbClr val="FF0000"/>
                </a:solidFill>
                <a:latin typeface="+mn-lt"/>
              </a:rPr>
              <a:t>Према својим учитељима сачуваћу дужну захвалност и поштовање. </a:t>
            </a:r>
          </a:p>
          <a:p>
            <a:pPr algn="ctr"/>
            <a:r>
              <a:rPr lang="sr-Cyrl-RS" b="1" dirty="0" smtClean="0">
                <a:solidFill>
                  <a:srgbClr val="FF0000"/>
                </a:solidFill>
                <a:latin typeface="+mn-lt"/>
              </a:rPr>
              <a:t>Своје знање ћу примењивати савесно и достојанствено. </a:t>
            </a:r>
          </a:p>
          <a:p>
            <a:pPr algn="ctr"/>
            <a:r>
              <a:rPr lang="sr-Cyrl-RS" b="1" dirty="0" smtClean="0">
                <a:solidFill>
                  <a:srgbClr val="FF0000"/>
                </a:solidFill>
                <a:latin typeface="+mn-lt"/>
              </a:rPr>
              <a:t>Најважнија брига ће ми бити здравље мог болесника. </a:t>
            </a:r>
          </a:p>
          <a:p>
            <a:pPr algn="ctr"/>
            <a:r>
              <a:rPr lang="sr-Cyrl-RS" b="1" dirty="0" smtClean="0">
                <a:solidFill>
                  <a:srgbClr val="FF0000"/>
                </a:solidFill>
                <a:latin typeface="+mn-lt"/>
              </a:rPr>
              <a:t>Поштоваћу тајне онога ко ми се повери. </a:t>
            </a:r>
          </a:p>
          <a:p>
            <a:pPr algn="ctr"/>
            <a:r>
              <a:rPr lang="sr-Cyrl-RS" b="1" dirty="0" smtClean="0">
                <a:solidFill>
                  <a:srgbClr val="FF0000"/>
                </a:solidFill>
                <a:latin typeface="+mn-lt"/>
              </a:rPr>
              <a:t>Свим својим силама одржаваћу част и племените традиције лекарског звања. Моје колеге биће ми браћа. </a:t>
            </a:r>
          </a:p>
          <a:p>
            <a:pPr algn="ctr"/>
            <a:r>
              <a:rPr lang="sr-Cyrl-RS" b="1" dirty="0" smtClean="0">
                <a:solidFill>
                  <a:srgbClr val="FF0000"/>
                </a:solidFill>
                <a:latin typeface="+mn-lt"/>
              </a:rPr>
              <a:t>У вршењу дужности према болеснику на мене неће утицати никакви обзири вере, националности, расе, класе или политичке припадности. </a:t>
            </a:r>
          </a:p>
          <a:p>
            <a:pPr algn="ctr"/>
            <a:endParaRPr lang="sr-Cyrl-RS" b="1" dirty="0" smtClean="0">
              <a:solidFill>
                <a:srgbClr val="FF0000"/>
              </a:solidFill>
              <a:latin typeface="+mn-lt"/>
            </a:endParaRPr>
          </a:p>
          <a:p>
            <a:pPr algn="ctr"/>
            <a:r>
              <a:rPr lang="sr-Cyrl-RS" b="1" dirty="0" smtClean="0">
                <a:solidFill>
                  <a:srgbClr val="FF0000"/>
                </a:solidFill>
                <a:latin typeface="+mn-lt"/>
              </a:rPr>
              <a:t>Апсолутно ћу поштовати људски живот од самог почетка. </a:t>
            </a:r>
          </a:p>
          <a:p>
            <a:pPr algn="ctr"/>
            <a:r>
              <a:rPr lang="sr-Cyrl-RS" b="1" dirty="0" smtClean="0">
                <a:solidFill>
                  <a:srgbClr val="FF0000"/>
                </a:solidFill>
                <a:latin typeface="+mn-lt"/>
              </a:rPr>
              <a:t>Ни под претњом нећу допустити </a:t>
            </a:r>
          </a:p>
          <a:p>
            <a:pPr algn="ctr"/>
            <a:r>
              <a:rPr lang="sr-Cyrl-RS" b="1" dirty="0" smtClean="0">
                <a:solidFill>
                  <a:srgbClr val="FF0000"/>
                </a:solidFill>
                <a:latin typeface="+mn-lt"/>
              </a:rPr>
              <a:t>да се медицинска знања користе супротно законима хуманости. </a:t>
            </a:r>
          </a:p>
          <a:p>
            <a:pPr algn="ctr"/>
            <a:endParaRPr lang="sr-Cyrl-RS" b="1" dirty="0">
              <a:solidFill>
                <a:srgbClr val="FF0000"/>
              </a:solidFill>
              <a:latin typeface="+mn-lt"/>
            </a:endParaRPr>
          </a:p>
          <a:p>
            <a:pPr algn="ctr"/>
            <a:r>
              <a:rPr lang="sr-Cyrl-RS" b="1" dirty="0" smtClean="0">
                <a:solidFill>
                  <a:srgbClr val="FF0000"/>
                </a:solidFill>
                <a:latin typeface="+mn-lt"/>
              </a:rPr>
              <a:t>Ово обећавам свечано, позивајући се на своју част”.</a:t>
            </a:r>
            <a:endParaRPr lang="sr-Cyrl-RS" b="1" dirty="0">
              <a:solidFill>
                <a:srgbClr val="FF0000"/>
              </a:solidFill>
              <a:latin typeface="+mn-lt"/>
            </a:endParaRPr>
          </a:p>
        </p:txBody>
      </p:sp>
    </p:spTree>
    <p:extLst>
      <p:ext uri="{BB962C8B-B14F-4D97-AF65-F5344CB8AC3E}">
        <p14:creationId xmlns:p14="http://schemas.microsoft.com/office/powerpoint/2010/main" xmlns="" val="15371303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836712"/>
            <a:ext cx="8496944" cy="5262979"/>
          </a:xfrm>
          <a:prstGeom prst="rect">
            <a:avLst/>
          </a:prstGeom>
        </p:spPr>
        <p:txBody>
          <a:bodyPr wrap="square">
            <a:spAutoFit/>
          </a:bodyPr>
          <a:lstStyle/>
          <a:p>
            <a:r>
              <a:rPr lang="sr-Cyrl-RS" b="1" dirty="0" smtClean="0">
                <a:latin typeface="+mn-lt"/>
              </a:rPr>
              <a:t>Светска здравствена организације је 1949. доноси </a:t>
            </a:r>
          </a:p>
          <a:p>
            <a:r>
              <a:rPr lang="sr-Cyrl-RS" b="1" dirty="0" smtClean="0">
                <a:solidFill>
                  <a:srgbClr val="FF0000"/>
                </a:solidFill>
                <a:latin typeface="+mn-lt"/>
              </a:rPr>
              <a:t>„Међународни етички кодекс”, </a:t>
            </a:r>
          </a:p>
          <a:p>
            <a:r>
              <a:rPr lang="sr-Cyrl-RS" dirty="0" smtClean="0">
                <a:latin typeface="+mn-lt"/>
              </a:rPr>
              <a:t>којим су постављена  строга правила, односно норме, које од лекара захтевају:</a:t>
            </a:r>
          </a:p>
          <a:p>
            <a:endParaRPr lang="sr-Cyrl-RS" dirty="0" smtClean="0">
              <a:latin typeface="+mn-lt"/>
            </a:endParaRPr>
          </a:p>
          <a:p>
            <a:pPr marL="285750" indent="-285750">
              <a:buFont typeface="Arial" panose="020B0604020202020204" pitchFamily="34" charset="0"/>
              <a:buChar char="•"/>
            </a:pPr>
            <a:r>
              <a:rPr lang="sr-Cyrl-RS" b="1" dirty="0" smtClean="0">
                <a:latin typeface="+mn-lt"/>
              </a:rPr>
              <a:t>високи </a:t>
            </a:r>
            <a:r>
              <a:rPr lang="sr-Cyrl-RS" b="1" dirty="0">
                <a:latin typeface="+mn-lt"/>
              </a:rPr>
              <a:t>ниво професионалне оспособљености,</a:t>
            </a:r>
          </a:p>
          <a:p>
            <a:pPr marL="285750" indent="-285750">
              <a:buFont typeface="Arial" panose="020B0604020202020204" pitchFamily="34" charset="0"/>
              <a:buChar char="•"/>
            </a:pPr>
            <a:r>
              <a:rPr lang="sr-Cyrl-RS" b="1" dirty="0">
                <a:latin typeface="+mn-lt"/>
              </a:rPr>
              <a:t>спремност да у свим случајевима лекар одговори </a:t>
            </a:r>
          </a:p>
          <a:p>
            <a:r>
              <a:rPr lang="sr-Cyrl-RS" b="1" dirty="0">
                <a:latin typeface="+mn-lt"/>
              </a:rPr>
              <a:t>     високим захтевима које поставља професија,</a:t>
            </a:r>
          </a:p>
          <a:p>
            <a:pPr marL="285750" indent="-285750">
              <a:buFont typeface="Arial" panose="020B0604020202020204" pitchFamily="34" charset="0"/>
              <a:buChar char="•"/>
            </a:pPr>
            <a:r>
              <a:rPr lang="sr-Cyrl-RS" b="1" dirty="0">
                <a:latin typeface="+mn-lt"/>
              </a:rPr>
              <a:t>да у вршењу службе лекара не би смело да примарно воде материјални мотиви,</a:t>
            </a:r>
          </a:p>
          <a:p>
            <a:pPr marL="285750" indent="-285750">
              <a:buFont typeface="Arial" panose="020B0604020202020204" pitchFamily="34" charset="0"/>
              <a:buChar char="•"/>
            </a:pPr>
            <a:r>
              <a:rPr lang="sr-Cyrl-RS" b="1" dirty="0">
                <a:latin typeface="+mn-lt"/>
              </a:rPr>
              <a:t>да лекари морају да увек имају на уму                                                                                  значај очувања људског живота од зачећа до смрти,</a:t>
            </a:r>
          </a:p>
          <a:p>
            <a:pPr marL="285750" indent="-285750">
              <a:buFont typeface="Arial" panose="020B0604020202020204" pitchFamily="34" charset="0"/>
              <a:buChar char="•"/>
            </a:pPr>
            <a:r>
              <a:rPr lang="sr-Cyrl-RS" b="1" dirty="0">
                <a:latin typeface="+mn-lt"/>
              </a:rPr>
              <a:t>да морају без двоумљења да прегледају или прихвате консултације са колегама када је таква консултација у интересу болесника,</a:t>
            </a:r>
          </a:p>
          <a:p>
            <a:pPr marL="285750" indent="-285750">
              <a:buFont typeface="Arial" panose="020B0604020202020204" pitchFamily="34" charset="0"/>
              <a:buChar char="•"/>
            </a:pPr>
            <a:r>
              <a:rPr lang="sr-Cyrl-RS" b="1" dirty="0">
                <a:latin typeface="+mn-lt"/>
              </a:rPr>
              <a:t>да су дужни да укажу помоћ болеснику у хитним случајеви</a:t>
            </a:r>
            <a:endParaRPr lang="sr-Cyrl-RS" b="1" dirty="0" smtClean="0">
              <a:latin typeface="+mn-lt"/>
            </a:endParaRPr>
          </a:p>
          <a:p>
            <a:endParaRPr lang="sr-Cyrl-RS" dirty="0" smtClean="0">
              <a:latin typeface="+mn-lt"/>
            </a:endParaRPr>
          </a:p>
          <a:p>
            <a:r>
              <a:rPr lang="sr-Cyrl-RS" dirty="0" smtClean="0">
                <a:latin typeface="+mn-lt"/>
              </a:rPr>
              <a:t>У кодексу постоји и препорука или савет, </a:t>
            </a:r>
          </a:p>
          <a:p>
            <a:r>
              <a:rPr lang="sr-Cyrl-RS" dirty="0" smtClean="0">
                <a:latin typeface="+mn-lt"/>
              </a:rPr>
              <a:t>да лекари одржавају пријатељске контакте са осталим лекарима., </a:t>
            </a:r>
          </a:p>
          <a:p>
            <a:r>
              <a:rPr lang="sr-Cyrl-RS" dirty="0" smtClean="0">
                <a:latin typeface="+mn-lt"/>
              </a:rPr>
              <a:t>али и изричита наредба </a:t>
            </a:r>
          </a:p>
          <a:p>
            <a:r>
              <a:rPr lang="sr-Cyrl-RS" dirty="0" smtClean="0">
                <a:latin typeface="+mn-lt"/>
              </a:rPr>
              <a:t>којом се забрањује да лекар подрива поверење болесника у друге лекаре </a:t>
            </a:r>
          </a:p>
          <a:p>
            <a:r>
              <a:rPr lang="sr-Cyrl-RS" dirty="0" smtClean="0">
                <a:latin typeface="+mn-lt"/>
              </a:rPr>
              <a:t>и да од њих „отима” пацијенте, </a:t>
            </a:r>
          </a:p>
          <a:p>
            <a:r>
              <a:rPr lang="sr-Cyrl-RS" dirty="0" smtClean="0">
                <a:latin typeface="+mn-lt"/>
              </a:rPr>
              <a:t>осим начином добре професионалне оријентације.</a:t>
            </a:r>
            <a:endParaRPr lang="sr-Cyrl-RS" dirty="0">
              <a:latin typeface="+mn-lt"/>
            </a:endParaRPr>
          </a:p>
        </p:txBody>
      </p:sp>
    </p:spTree>
    <p:extLst>
      <p:ext uri="{BB962C8B-B14F-4D97-AF65-F5344CB8AC3E}">
        <p14:creationId xmlns:p14="http://schemas.microsoft.com/office/powerpoint/2010/main" xmlns="" val="41549224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92696"/>
            <a:ext cx="8136904" cy="5016758"/>
          </a:xfrm>
          <a:prstGeom prst="rect">
            <a:avLst/>
          </a:prstGeom>
        </p:spPr>
        <p:txBody>
          <a:bodyPr wrap="square">
            <a:spAutoFit/>
          </a:bodyPr>
          <a:lstStyle/>
          <a:p>
            <a:r>
              <a:rPr lang="sr-Cyrl-RS" dirty="0" smtClean="0">
                <a:latin typeface="+mn-lt"/>
              </a:rPr>
              <a:t>Светско удружење лекара је </a:t>
            </a:r>
            <a:r>
              <a:rPr lang="sr-Cyrl-RS" dirty="0">
                <a:latin typeface="+mn-lt"/>
              </a:rPr>
              <a:t>у </a:t>
            </a:r>
            <a:r>
              <a:rPr lang="sr-Cyrl-RS" dirty="0" smtClean="0">
                <a:latin typeface="+mn-lt"/>
              </a:rPr>
              <a:t>Хелсинкију </a:t>
            </a:r>
            <a:r>
              <a:rPr lang="sr-Cyrl-RS" b="1" dirty="0" smtClean="0">
                <a:latin typeface="+mn-lt"/>
              </a:rPr>
              <a:t>1964. године </a:t>
            </a:r>
          </a:p>
          <a:p>
            <a:r>
              <a:rPr lang="sr-Cyrl-RS" dirty="0" smtClean="0">
                <a:latin typeface="+mn-lt"/>
              </a:rPr>
              <a:t>усвојило још један заначајан етички документ</a:t>
            </a:r>
          </a:p>
          <a:p>
            <a:r>
              <a:rPr lang="sr-Cyrl-RS" dirty="0" smtClean="0">
                <a:latin typeface="+mn-lt"/>
              </a:rPr>
              <a:t>„Посланицима лекарима у клиничком истраживању” </a:t>
            </a:r>
          </a:p>
          <a:p>
            <a:r>
              <a:rPr lang="sr-Cyrl-RS" dirty="0" smtClean="0">
                <a:latin typeface="+mn-lt"/>
              </a:rPr>
              <a:t>или тзв. </a:t>
            </a:r>
            <a:r>
              <a:rPr lang="sr-Cyrl-RS" b="1" dirty="0" smtClean="0">
                <a:solidFill>
                  <a:srgbClr val="FF0000"/>
                </a:solidFill>
                <a:latin typeface="+mn-lt"/>
              </a:rPr>
              <a:t>„Хелсиншка деклерација”, </a:t>
            </a:r>
            <a:r>
              <a:rPr lang="sr-Cyrl-RS" dirty="0" smtClean="0">
                <a:latin typeface="+mn-lt"/>
              </a:rPr>
              <a:t>која одређује:</a:t>
            </a:r>
          </a:p>
          <a:p>
            <a:endParaRPr lang="sr-Cyrl-RS" dirty="0" smtClean="0">
              <a:latin typeface="+mn-lt"/>
            </a:endParaRPr>
          </a:p>
          <a:p>
            <a:r>
              <a:rPr lang="sr-Cyrl-RS" b="1" dirty="0" smtClean="0">
                <a:latin typeface="+mn-lt"/>
              </a:rPr>
              <a:t>„Ко, са којом врстом квалификације и под којим условима сме вршити терапеутска и нетерапеутска клиничка истраживања...као и да је...</a:t>
            </a:r>
          </a:p>
          <a:p>
            <a:r>
              <a:rPr lang="sr-Cyrl-RS" b="1" dirty="0" smtClean="0">
                <a:latin typeface="+mn-lt"/>
              </a:rPr>
              <a:t>за овакву врсту истраживања неопходна слободно дата сагласност болесника, који мора претходно бити упозорен са природом, </a:t>
            </a:r>
          </a:p>
          <a:p>
            <a:r>
              <a:rPr lang="sr-Cyrl-RS" b="1" dirty="0" smtClean="0">
                <a:latin typeface="+mn-lt"/>
              </a:rPr>
              <a:t>циљевима и ризицима клиничког истраживања.”</a:t>
            </a:r>
          </a:p>
          <a:p>
            <a:endParaRPr lang="sr-Cyrl-RS" b="1" dirty="0" smtClean="0">
              <a:latin typeface="+mn-lt"/>
            </a:endParaRPr>
          </a:p>
          <a:p>
            <a:r>
              <a:rPr lang="sr-Cyrl-RS" dirty="0" smtClean="0">
                <a:latin typeface="+mn-lt"/>
              </a:rPr>
              <a:t>Нешто касније донети су и бројне националне декларације, али и кодекси у оквирима појединих специјализованих удружења </a:t>
            </a:r>
          </a:p>
          <a:p>
            <a:endParaRPr lang="sr-Cyrl-RS" dirty="0" smtClean="0">
              <a:latin typeface="+mn-lt"/>
            </a:endParaRPr>
          </a:p>
          <a:p>
            <a:r>
              <a:rPr lang="sr-Cyrl-RS" dirty="0" smtClean="0">
                <a:latin typeface="+mn-lt"/>
              </a:rPr>
              <a:t>Све учесталија диференцијација медиицине на уске специјалистичке гране, </a:t>
            </a:r>
          </a:p>
          <a:p>
            <a:r>
              <a:rPr lang="sr-Cyrl-RS" dirty="0" smtClean="0">
                <a:latin typeface="+mn-lt"/>
              </a:rPr>
              <a:t>све већа примена техничких апарата у дијагностици, </a:t>
            </a:r>
          </a:p>
          <a:p>
            <a:r>
              <a:rPr lang="sr-Cyrl-RS" dirty="0" smtClean="0">
                <a:latin typeface="+mn-lt"/>
              </a:rPr>
              <a:t>као и биолошка достигнућа у оквиру контроле генетских процеса, </a:t>
            </a:r>
          </a:p>
          <a:p>
            <a:r>
              <a:rPr lang="sr-Cyrl-RS" dirty="0" smtClean="0">
                <a:latin typeface="+mn-lt"/>
              </a:rPr>
              <a:t>указује да се у будућности може очекивати значајно умножавање етичких кодекса који ће децидно и прецизно регулисати проблеме који се јављају </a:t>
            </a:r>
          </a:p>
          <a:p>
            <a:r>
              <a:rPr lang="sr-Cyrl-RS" dirty="0" smtClean="0">
                <a:latin typeface="+mn-lt"/>
              </a:rPr>
              <a:t>и тиме спречавати евентуалне „тамне стране” у овом незадрживом процесу.</a:t>
            </a:r>
            <a:endParaRPr lang="sr-Cyrl-RS" dirty="0">
              <a:latin typeface="+mn-lt"/>
            </a:endParaRPr>
          </a:p>
        </p:txBody>
      </p:sp>
    </p:spTree>
    <p:extLst>
      <p:ext uri="{BB962C8B-B14F-4D97-AF65-F5344CB8AC3E}">
        <p14:creationId xmlns:p14="http://schemas.microsoft.com/office/powerpoint/2010/main" xmlns="" val="19199696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duotone>
              <a:prstClr val="black"/>
              <a:schemeClr val="accent6">
                <a:tint val="45000"/>
                <a:satMod val="400000"/>
              </a:schemeClr>
            </a:duotone>
          </a:blip>
          <a:stretch>
            <a:fillRect/>
          </a:stretch>
        </p:blipFill>
        <p:spPr>
          <a:xfrm>
            <a:off x="1979712" y="1412777"/>
            <a:ext cx="4824536" cy="31830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tangle 2"/>
          <p:cNvSpPr/>
          <p:nvPr/>
        </p:nvSpPr>
        <p:spPr>
          <a:xfrm>
            <a:off x="539552" y="5229200"/>
            <a:ext cx="7920880" cy="584775"/>
          </a:xfrm>
          <a:prstGeom prst="rect">
            <a:avLst/>
          </a:prstGeom>
        </p:spPr>
        <p:txBody>
          <a:bodyPr wrap="square">
            <a:spAutoFit/>
          </a:bodyPr>
          <a:lstStyle/>
          <a:p>
            <a:pPr algn="ctr"/>
            <a:r>
              <a:rPr lang="ru-RU" dirty="0" smtClean="0">
                <a:latin typeface="+mn-lt"/>
              </a:rPr>
              <a:t>Т</a:t>
            </a:r>
            <a:r>
              <a:rPr lang="sr-Cyrl-RS" dirty="0" smtClean="0">
                <a:latin typeface="+mn-lt"/>
              </a:rPr>
              <a:t>екст Заклетва Лекарске коморе Србије, </a:t>
            </a:r>
          </a:p>
          <a:p>
            <a:pPr algn="ctr"/>
            <a:r>
              <a:rPr lang="sr-Cyrl-RS" dirty="0" smtClean="0">
                <a:latin typeface="+mn-lt"/>
              </a:rPr>
              <a:t>којом се лекари Србије обавезују на понашање у складу са медицинском етиком</a:t>
            </a:r>
            <a:endParaRPr lang="sr-Cyrl-RS" dirty="0">
              <a:latin typeface="+mn-lt"/>
            </a:endParaRPr>
          </a:p>
        </p:txBody>
      </p:sp>
    </p:spTree>
    <p:extLst>
      <p:ext uri="{BB962C8B-B14F-4D97-AF65-F5344CB8AC3E}">
        <p14:creationId xmlns:p14="http://schemas.microsoft.com/office/powerpoint/2010/main" xmlns="" val="41245975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196752"/>
            <a:ext cx="7344816" cy="4278094"/>
          </a:xfrm>
          <a:prstGeom prst="rect">
            <a:avLst/>
          </a:prstGeom>
        </p:spPr>
        <p:txBody>
          <a:bodyPr wrap="square">
            <a:spAutoFit/>
          </a:bodyPr>
          <a:lstStyle/>
          <a:p>
            <a:r>
              <a:rPr lang="sr-Cyrl-RS" b="1" dirty="0" smtClean="0">
                <a:latin typeface="+mn-lt"/>
              </a:rPr>
              <a:t>Основна начела медицинске етике су</a:t>
            </a:r>
            <a:r>
              <a:rPr lang="sr-Cyrl-RS" dirty="0" smtClean="0">
                <a:latin typeface="+mn-lt"/>
              </a:rPr>
              <a:t>: </a:t>
            </a:r>
          </a:p>
          <a:p>
            <a:endParaRPr lang="sr-Cyrl-RS" dirty="0">
              <a:latin typeface="+mn-lt"/>
            </a:endParaRPr>
          </a:p>
          <a:p>
            <a:pPr marL="285750" indent="-285750">
              <a:buFont typeface="Arial" panose="020B0604020202020204" pitchFamily="34" charset="0"/>
              <a:buChar char="•"/>
            </a:pPr>
            <a:r>
              <a:rPr lang="sr-Cyrl-RS" b="1" dirty="0" smtClean="0">
                <a:solidFill>
                  <a:srgbClr val="FF0000"/>
                </a:solidFill>
                <a:latin typeface="+mn-lt"/>
              </a:rPr>
              <a:t>добротворност,</a:t>
            </a:r>
          </a:p>
          <a:p>
            <a:pPr marL="285750" indent="-285750">
              <a:buFont typeface="Arial" panose="020B0604020202020204" pitchFamily="34" charset="0"/>
              <a:buChar char="•"/>
            </a:pPr>
            <a:r>
              <a:rPr lang="sr-Cyrl-RS" b="1" dirty="0" smtClean="0">
                <a:solidFill>
                  <a:srgbClr val="FF0000"/>
                </a:solidFill>
                <a:latin typeface="+mn-lt"/>
              </a:rPr>
              <a:t> </a:t>
            </a:r>
          </a:p>
          <a:p>
            <a:pPr marL="285750" indent="-285750">
              <a:buFont typeface="Arial" panose="020B0604020202020204" pitchFamily="34" charset="0"/>
              <a:buChar char="•"/>
            </a:pPr>
            <a:r>
              <a:rPr lang="sr-Cyrl-RS" b="1" dirty="0" smtClean="0">
                <a:solidFill>
                  <a:srgbClr val="FF0000"/>
                </a:solidFill>
                <a:latin typeface="+mn-lt"/>
              </a:rPr>
              <a:t>хуманост </a:t>
            </a:r>
          </a:p>
          <a:p>
            <a:pPr marL="285750" indent="-285750">
              <a:buFont typeface="Arial" panose="020B0604020202020204" pitchFamily="34" charset="0"/>
              <a:buChar char="•"/>
            </a:pPr>
            <a:endParaRPr lang="sr-Cyrl-RS" b="1" dirty="0" smtClean="0">
              <a:solidFill>
                <a:srgbClr val="FF0000"/>
              </a:solidFill>
              <a:latin typeface="+mn-lt"/>
            </a:endParaRPr>
          </a:p>
          <a:p>
            <a:pPr marL="285750" indent="-285750">
              <a:buFont typeface="Arial" panose="020B0604020202020204" pitchFamily="34" charset="0"/>
              <a:buChar char="•"/>
            </a:pPr>
            <a:r>
              <a:rPr lang="sr-Cyrl-RS" b="1" dirty="0" smtClean="0">
                <a:solidFill>
                  <a:srgbClr val="FF0000"/>
                </a:solidFill>
                <a:latin typeface="+mn-lt"/>
              </a:rPr>
              <a:t>праведност, </a:t>
            </a:r>
          </a:p>
          <a:p>
            <a:pPr marL="285750" indent="-285750">
              <a:buFont typeface="Arial" panose="020B0604020202020204" pitchFamily="34" charset="0"/>
              <a:buChar char="•"/>
            </a:pPr>
            <a:endParaRPr lang="sr-Cyrl-RS" b="1" dirty="0" smtClean="0">
              <a:solidFill>
                <a:srgbClr val="FF0000"/>
              </a:solidFill>
              <a:latin typeface="+mn-lt"/>
            </a:endParaRPr>
          </a:p>
          <a:p>
            <a:pPr marL="285750" indent="-285750">
              <a:buFont typeface="Arial" panose="020B0604020202020204" pitchFamily="34" charset="0"/>
              <a:buChar char="•"/>
            </a:pPr>
            <a:r>
              <a:rPr lang="sr-Cyrl-RS" b="1" dirty="0" smtClean="0">
                <a:solidFill>
                  <a:srgbClr val="FF0000"/>
                </a:solidFill>
                <a:latin typeface="+mn-lt"/>
              </a:rPr>
              <a:t>недискриминациј</a:t>
            </a:r>
            <a:r>
              <a:rPr lang="en-US" b="1" dirty="0" smtClean="0">
                <a:solidFill>
                  <a:srgbClr val="FF0000"/>
                </a:solidFill>
                <a:latin typeface="+mn-lt"/>
              </a:rPr>
              <a:t>a</a:t>
            </a:r>
            <a:r>
              <a:rPr lang="sr-Cyrl-RS" b="1" dirty="0" smtClean="0">
                <a:solidFill>
                  <a:srgbClr val="FF0000"/>
                </a:solidFill>
                <a:latin typeface="+mn-lt"/>
              </a:rPr>
              <a:t>, </a:t>
            </a:r>
          </a:p>
          <a:p>
            <a:pPr marL="285750" indent="-285750">
              <a:buFont typeface="Arial" panose="020B0604020202020204" pitchFamily="34" charset="0"/>
              <a:buChar char="•"/>
            </a:pPr>
            <a:endParaRPr lang="sr-Cyrl-RS" b="1" dirty="0" smtClean="0">
              <a:solidFill>
                <a:srgbClr val="FF0000"/>
              </a:solidFill>
              <a:latin typeface="+mn-lt"/>
            </a:endParaRPr>
          </a:p>
          <a:p>
            <a:pPr marL="285750" indent="-285750">
              <a:buFont typeface="Arial" panose="020B0604020202020204" pitchFamily="34" charset="0"/>
              <a:buChar char="•"/>
            </a:pPr>
            <a:r>
              <a:rPr lang="sr-Cyrl-RS" b="1" dirty="0" smtClean="0">
                <a:solidFill>
                  <a:srgbClr val="FF0000"/>
                </a:solidFill>
                <a:latin typeface="+mn-lt"/>
              </a:rPr>
              <a:t>поштовања личности и </a:t>
            </a:r>
          </a:p>
          <a:p>
            <a:pPr marL="285750" indent="-285750">
              <a:buFont typeface="Arial" panose="020B0604020202020204" pitchFamily="34" charset="0"/>
              <a:buChar char="•"/>
            </a:pPr>
            <a:endParaRPr lang="sr-Cyrl-RS" b="1" dirty="0" smtClean="0">
              <a:solidFill>
                <a:srgbClr val="FF0000"/>
              </a:solidFill>
              <a:latin typeface="+mn-lt"/>
            </a:endParaRPr>
          </a:p>
          <a:p>
            <a:pPr marL="285750" indent="-285750">
              <a:buFont typeface="Arial" panose="020B0604020202020204" pitchFamily="34" charset="0"/>
              <a:buChar char="•"/>
            </a:pPr>
            <a:r>
              <a:rPr lang="sr-Cyrl-RS" b="1" dirty="0" smtClean="0">
                <a:solidFill>
                  <a:srgbClr val="FF0000"/>
                </a:solidFill>
                <a:latin typeface="+mn-lt"/>
              </a:rPr>
              <a:t>поштовања живота</a:t>
            </a:r>
          </a:p>
          <a:p>
            <a:endParaRPr lang="sr-Cyrl-RS" dirty="0">
              <a:solidFill>
                <a:srgbClr val="FF0000"/>
              </a:solidFill>
              <a:latin typeface="+mn-lt"/>
            </a:endParaRPr>
          </a:p>
          <a:p>
            <a:r>
              <a:rPr lang="sr-Cyrl-RS" dirty="0" smtClean="0">
                <a:latin typeface="+mn-lt"/>
              </a:rPr>
              <a:t>Сва напред поменута етичка начела могу се сматрати фундаменталним, зато што су други етички принципи у медицини </a:t>
            </a:r>
          </a:p>
          <a:p>
            <a:r>
              <a:rPr lang="sr-Cyrl-RS" dirty="0" smtClean="0">
                <a:latin typeface="+mn-lt"/>
              </a:rPr>
              <a:t>из њих изведени или с њима тесно повезани.</a:t>
            </a:r>
            <a:endParaRPr lang="sr-Cyrl-RS" dirty="0">
              <a:latin typeface="+mn-lt"/>
            </a:endParaRPr>
          </a:p>
        </p:txBody>
      </p:sp>
    </p:spTree>
    <p:extLst>
      <p:ext uri="{BB962C8B-B14F-4D97-AF65-F5344CB8AC3E}">
        <p14:creationId xmlns:p14="http://schemas.microsoft.com/office/powerpoint/2010/main" xmlns="" val="42871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8208912" cy="6494085"/>
          </a:xfrm>
          <a:prstGeom prst="rect">
            <a:avLst/>
          </a:prstGeom>
        </p:spPr>
        <p:txBody>
          <a:bodyPr wrap="square">
            <a:spAutoFit/>
          </a:bodyPr>
          <a:lstStyle/>
          <a:p>
            <a:endParaRPr lang="sr-Cyrl-RS" dirty="0" smtClean="0">
              <a:latin typeface="+mn-lt"/>
            </a:endParaRPr>
          </a:p>
          <a:p>
            <a:r>
              <a:rPr lang="sr-Cyrl-RS" dirty="0" smtClean="0">
                <a:latin typeface="+mn-lt"/>
              </a:rPr>
              <a:t>За етички принцип </a:t>
            </a:r>
            <a:r>
              <a:rPr lang="sr-Cyrl-RS" b="1" dirty="0" smtClean="0">
                <a:solidFill>
                  <a:srgbClr val="FF0000"/>
                </a:solidFill>
                <a:latin typeface="+mn-lt"/>
              </a:rPr>
              <a:t>добротворности, односно доброчинства, </a:t>
            </a:r>
          </a:p>
          <a:p>
            <a:r>
              <a:rPr lang="sr-Cyrl-RS" dirty="0" smtClean="0">
                <a:latin typeface="+mn-lt"/>
              </a:rPr>
              <a:t>поред </a:t>
            </a:r>
            <a:r>
              <a:rPr lang="sr-Cyrl-RS" b="1" dirty="0" smtClean="0">
                <a:latin typeface="+mn-lt"/>
              </a:rPr>
              <a:t>захтева да лекар предано ради за најбољи интерес свог пацијента </a:t>
            </a:r>
          </a:p>
          <a:p>
            <a:r>
              <a:rPr lang="sr-Cyrl-RS" dirty="0" smtClean="0">
                <a:latin typeface="+mn-lt"/>
              </a:rPr>
              <a:t>везан је и један од најзначајнијих етичких начела у медицини </a:t>
            </a:r>
          </a:p>
          <a:p>
            <a:r>
              <a:rPr lang="sr-Cyrl-RS" dirty="0" smtClean="0">
                <a:latin typeface="+mn-lt"/>
              </a:rPr>
              <a:t>- лат. </a:t>
            </a:r>
            <a:r>
              <a:rPr lang="sr-Cyrl-RS" i="1" dirty="0" smtClean="0">
                <a:solidFill>
                  <a:srgbClr val="FF0000"/>
                </a:solidFill>
                <a:latin typeface="+mn-lt"/>
              </a:rPr>
              <a:t>primum non nocere</a:t>
            </a:r>
          </a:p>
          <a:p>
            <a:r>
              <a:rPr lang="sr-Cyrl-RS" dirty="0" smtClean="0">
                <a:latin typeface="+mn-lt"/>
              </a:rPr>
              <a:t>који обавезује лекара да,</a:t>
            </a:r>
            <a:r>
              <a:rPr lang="sr-Cyrl-RS" b="1" dirty="0" smtClean="0">
                <a:latin typeface="+mn-lt"/>
              </a:rPr>
              <a:t> пре свега  не нашкоди свом пацијенту</a:t>
            </a:r>
            <a:r>
              <a:rPr lang="sr-Cyrl-RS" dirty="0" smtClean="0">
                <a:latin typeface="+mn-lt"/>
              </a:rPr>
              <a:t>. </a:t>
            </a:r>
          </a:p>
          <a:p>
            <a:r>
              <a:rPr lang="sr-Cyrl-RS" dirty="0" smtClean="0">
                <a:latin typeface="+mn-lt"/>
              </a:rPr>
              <a:t>од лекара се захтева да </a:t>
            </a:r>
            <a:r>
              <a:rPr lang="sr-Cyrl-RS" b="1" dirty="0" smtClean="0">
                <a:latin typeface="+mn-lt"/>
              </a:rPr>
              <a:t>процени могуће користи и ризике по пацијента </a:t>
            </a:r>
          </a:p>
          <a:p>
            <a:r>
              <a:rPr lang="sr-Cyrl-RS" dirty="0" smtClean="0">
                <a:latin typeface="+mn-lt"/>
              </a:rPr>
              <a:t>повезаног </a:t>
            </a:r>
            <a:r>
              <a:rPr lang="sr-Cyrl-RS" dirty="0">
                <a:latin typeface="+mn-lt"/>
              </a:rPr>
              <a:t>са лечењем или неком другом интервенцијом</a:t>
            </a:r>
            <a:r>
              <a:rPr lang="sr-Cyrl-RS" dirty="0" smtClean="0">
                <a:latin typeface="+mn-lt"/>
              </a:rPr>
              <a:t>, </a:t>
            </a:r>
          </a:p>
          <a:p>
            <a:r>
              <a:rPr lang="sr-Cyrl-RS" dirty="0" smtClean="0">
                <a:latin typeface="+mn-lt"/>
              </a:rPr>
              <a:t>па да на основу тога </a:t>
            </a:r>
            <a:r>
              <a:rPr lang="sr-Cyrl-RS" b="1" dirty="0" smtClean="0">
                <a:latin typeface="+mn-lt"/>
              </a:rPr>
              <a:t>доноси одлуке, самостално или конзилијарно.</a:t>
            </a:r>
          </a:p>
          <a:p>
            <a:endParaRPr lang="sr-Cyrl-RS" b="1" dirty="0" smtClean="0">
              <a:latin typeface="+mn-lt"/>
            </a:endParaRPr>
          </a:p>
          <a:p>
            <a:r>
              <a:rPr lang="sr-Cyrl-RS" b="1" dirty="0" smtClean="0">
                <a:solidFill>
                  <a:srgbClr val="FF0000"/>
                </a:solidFill>
                <a:latin typeface="+mn-lt"/>
              </a:rPr>
              <a:t>Добротворност представља и синоним за хуманост </a:t>
            </a:r>
            <a:r>
              <a:rPr lang="sr-Cyrl-RS" dirty="0" smtClean="0">
                <a:latin typeface="+mn-lt"/>
              </a:rPr>
              <a:t>- спремност да  се </a:t>
            </a:r>
          </a:p>
          <a:p>
            <a:pPr marL="285750" indent="-285750">
              <a:buFont typeface="Arial" panose="020B0604020202020204" pitchFamily="34" charset="0"/>
              <a:buChar char="•"/>
            </a:pPr>
            <a:r>
              <a:rPr lang="sr-Cyrl-RS" dirty="0" smtClean="0">
                <a:latin typeface="+mn-lt"/>
              </a:rPr>
              <a:t>пружи помоћ у невољи, </a:t>
            </a:r>
          </a:p>
          <a:p>
            <a:pPr marL="285750" indent="-285750">
              <a:buFont typeface="Arial" panose="020B0604020202020204" pitchFamily="34" charset="0"/>
              <a:buChar char="•"/>
            </a:pPr>
            <a:r>
              <a:rPr lang="sr-Cyrl-RS" dirty="0" smtClean="0">
                <a:latin typeface="+mn-lt"/>
              </a:rPr>
              <a:t>да се пожртвовано штите интереси паијента. </a:t>
            </a:r>
          </a:p>
          <a:p>
            <a:pPr marL="285750" indent="-285750">
              <a:buFont typeface="Arial" panose="020B0604020202020204" pitchFamily="34" charset="0"/>
              <a:buChar char="•"/>
            </a:pPr>
            <a:r>
              <a:rPr lang="sr-Cyrl-RS" dirty="0" smtClean="0">
                <a:latin typeface="+mn-lt"/>
              </a:rPr>
              <a:t>преузме одговорност за такво своје лично ангажовање.</a:t>
            </a:r>
          </a:p>
          <a:p>
            <a:pPr marL="285750" indent="-285750">
              <a:buFont typeface="Arial" panose="020B0604020202020204" pitchFamily="34" charset="0"/>
              <a:buChar char="•"/>
            </a:pPr>
            <a:endParaRPr lang="sr-Cyrl-RS" dirty="0" smtClean="0">
              <a:solidFill>
                <a:srgbClr val="FF0000"/>
              </a:solidFill>
              <a:latin typeface="+mn-lt"/>
            </a:endParaRPr>
          </a:p>
          <a:p>
            <a:r>
              <a:rPr lang="sr-Cyrl-RS" b="1" dirty="0" smtClean="0">
                <a:solidFill>
                  <a:srgbClr val="FF0000"/>
                </a:solidFill>
                <a:latin typeface="+mn-lt"/>
              </a:rPr>
              <a:t>Аутономија </a:t>
            </a:r>
            <a:r>
              <a:rPr lang="sr-Cyrl-RS" dirty="0" smtClean="0">
                <a:latin typeface="+mn-lt"/>
              </a:rPr>
              <a:t>је право сваке индивидуе да одлучује о свом лечењу, </a:t>
            </a:r>
          </a:p>
          <a:p>
            <a:r>
              <a:rPr lang="sr-Cyrl-RS" dirty="0" smtClean="0">
                <a:latin typeface="+mn-lt"/>
              </a:rPr>
              <a:t>поштовање жеља, као обавезна основа за доношење медицинских одлука.</a:t>
            </a:r>
          </a:p>
          <a:p>
            <a:r>
              <a:rPr lang="sr-Cyrl-RS" dirty="0" smtClean="0">
                <a:latin typeface="+mn-lt"/>
              </a:rPr>
              <a:t>Сваки пацијенент, понаособ, има право на пуну истину и објашњење, </a:t>
            </a:r>
          </a:p>
          <a:p>
            <a:r>
              <a:rPr lang="sr-Cyrl-RS" dirty="0" smtClean="0">
                <a:latin typeface="+mn-lt"/>
              </a:rPr>
              <a:t>зависно од културног и образовног нивоа, приступ лекара мора бити индивидуалан. </a:t>
            </a:r>
          </a:p>
          <a:p>
            <a:endParaRPr lang="sr-Cyrl-RS" dirty="0" smtClean="0">
              <a:latin typeface="+mn-lt"/>
            </a:endParaRPr>
          </a:p>
          <a:p>
            <a:r>
              <a:rPr lang="sr-Cyrl-RS" dirty="0" smtClean="0">
                <a:latin typeface="+mn-lt"/>
              </a:rPr>
              <a:t>Овај принцип пацијенту даје одређену снагу и моћ, и обезбеђује </a:t>
            </a:r>
          </a:p>
          <a:p>
            <a:r>
              <a:rPr lang="sr-Cyrl-RS" b="1" dirty="0" smtClean="0">
                <a:solidFill>
                  <a:srgbClr val="FF0000"/>
                </a:solidFill>
                <a:latin typeface="+mn-lt"/>
              </a:rPr>
              <a:t>поштовање његовог права да самостално доноси одлуку у сопствену корист</a:t>
            </a:r>
            <a:r>
              <a:rPr lang="sr-Cyrl-RS" dirty="0" smtClean="0">
                <a:latin typeface="+mn-lt"/>
              </a:rPr>
              <a:t>.</a:t>
            </a:r>
          </a:p>
          <a:p>
            <a:r>
              <a:rPr lang="sr-Cyrl-RS" dirty="0" smtClean="0">
                <a:latin typeface="+mn-lt"/>
              </a:rPr>
              <a:t> </a:t>
            </a:r>
          </a:p>
          <a:p>
            <a:pPr marL="285750" indent="-285750">
              <a:buFont typeface="Arial" panose="020B0604020202020204" pitchFamily="34" charset="0"/>
              <a:buChar char="•"/>
            </a:pPr>
            <a:endParaRPr lang="sr-Cyrl-RS" dirty="0" smtClean="0">
              <a:latin typeface="+mn-lt"/>
            </a:endParaRPr>
          </a:p>
          <a:p>
            <a:endParaRPr lang="sr-Cyrl-RS" dirty="0" smtClean="0"/>
          </a:p>
        </p:txBody>
      </p:sp>
    </p:spTree>
    <p:extLst>
      <p:ext uri="{BB962C8B-B14F-4D97-AF65-F5344CB8AC3E}">
        <p14:creationId xmlns:p14="http://schemas.microsoft.com/office/powerpoint/2010/main" xmlns="" val="35687276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764704"/>
            <a:ext cx="8208912" cy="5262979"/>
          </a:xfrm>
          <a:prstGeom prst="rect">
            <a:avLst/>
          </a:prstGeom>
        </p:spPr>
        <p:txBody>
          <a:bodyPr wrap="square">
            <a:spAutoFit/>
          </a:bodyPr>
          <a:lstStyle/>
          <a:p>
            <a:endParaRPr lang="ru-RU" dirty="0"/>
          </a:p>
          <a:p>
            <a:r>
              <a:rPr lang="sr-Cyrl-RS" b="1" dirty="0" smtClean="0">
                <a:latin typeface="+mn-lt"/>
              </a:rPr>
              <a:t>Обавеза лекара су истинити одговори пацијенту и што више информација </a:t>
            </a:r>
          </a:p>
          <a:p>
            <a:r>
              <a:rPr lang="sr-Cyrl-RS" dirty="0" smtClean="0">
                <a:latin typeface="+mn-lt"/>
              </a:rPr>
              <a:t>о његовој болести, начину лечења, прогнози, евентуалним компликација </a:t>
            </a:r>
          </a:p>
          <a:p>
            <a:r>
              <a:rPr lang="sr-Cyrl-RS" dirty="0" smtClean="0">
                <a:latin typeface="+mn-lt"/>
              </a:rPr>
              <a:t>како би омогућио паццијенту да активно учествовује </a:t>
            </a:r>
          </a:p>
          <a:p>
            <a:r>
              <a:rPr lang="sr-Cyrl-RS" dirty="0" smtClean="0">
                <a:latin typeface="+mn-lt"/>
              </a:rPr>
              <a:t>у доношењу одлуке о властитом лечењу. </a:t>
            </a:r>
          </a:p>
          <a:p>
            <a:endParaRPr lang="sr-Cyrl-RS" dirty="0" smtClean="0">
              <a:latin typeface="+mn-lt"/>
            </a:endParaRPr>
          </a:p>
          <a:p>
            <a:r>
              <a:rPr lang="sr-Cyrl-RS" dirty="0" smtClean="0">
                <a:latin typeface="+mn-lt"/>
              </a:rPr>
              <a:t>Све информације лекар мора дати на једноставан начин </a:t>
            </a:r>
          </a:p>
          <a:p>
            <a:r>
              <a:rPr lang="sr-Cyrl-RS" b="1" dirty="0" smtClean="0">
                <a:latin typeface="+mn-lt"/>
              </a:rPr>
              <a:t>без употребе медицинске терминологије, </a:t>
            </a:r>
          </a:p>
          <a:p>
            <a:r>
              <a:rPr lang="sr-Cyrl-RS" dirty="0" smtClean="0">
                <a:latin typeface="+mn-lt"/>
              </a:rPr>
              <a:t>водећи при томе рачуна о нивоу знања, здравстевном стању, </a:t>
            </a:r>
          </a:p>
          <a:p>
            <a:r>
              <a:rPr lang="sr-Cyrl-RS" dirty="0" smtClean="0">
                <a:latin typeface="+mn-lt"/>
              </a:rPr>
              <a:t>психичким могућностима и узрасту особе са којом разговара, </a:t>
            </a:r>
          </a:p>
          <a:p>
            <a:r>
              <a:rPr lang="sr-Cyrl-RS" dirty="0" smtClean="0">
                <a:latin typeface="+mn-lt"/>
              </a:rPr>
              <a:t>како би она разумела и схватила таквих података.</a:t>
            </a:r>
          </a:p>
          <a:p>
            <a:r>
              <a:rPr lang="sr-Cyrl-RS" dirty="0" smtClean="0">
                <a:latin typeface="+mn-lt"/>
              </a:rPr>
              <a:t> </a:t>
            </a:r>
          </a:p>
          <a:p>
            <a:r>
              <a:rPr lang="sr-Cyrl-RS" dirty="0" smtClean="0">
                <a:latin typeface="+mn-lt"/>
              </a:rPr>
              <a:t>Лекар мора да избегава замке пацијентових личних жеља и захтева о третману </a:t>
            </a:r>
          </a:p>
          <a:p>
            <a:r>
              <a:rPr lang="sr-Cyrl-RS" dirty="0" smtClean="0">
                <a:latin typeface="+mn-lt"/>
              </a:rPr>
              <a:t>и да одлуку донесе у складу са оним што је најбоље за пацијента.</a:t>
            </a:r>
          </a:p>
          <a:p>
            <a:endParaRPr lang="sr-Cyrl-RS" dirty="0" smtClean="0">
              <a:latin typeface="+mn-lt"/>
            </a:endParaRPr>
          </a:p>
          <a:p>
            <a:r>
              <a:rPr lang="sr-Cyrl-RS" b="1" dirty="0" smtClean="0">
                <a:latin typeface="+mn-lt"/>
              </a:rPr>
              <a:t>Вештина лекарског позива огледа се у способности </a:t>
            </a:r>
          </a:p>
          <a:p>
            <a:r>
              <a:rPr lang="sr-Cyrl-RS" b="1" dirty="0" smtClean="0">
                <a:latin typeface="+mn-lt"/>
              </a:rPr>
              <a:t>оптималног прилагођавања поштовања аутономије пацијента  </a:t>
            </a:r>
          </a:p>
          <a:p>
            <a:r>
              <a:rPr lang="sr-Cyrl-RS" b="1" dirty="0" smtClean="0">
                <a:latin typeface="+mn-lt"/>
              </a:rPr>
              <a:t>у датој реалности. </a:t>
            </a:r>
          </a:p>
          <a:p>
            <a:endParaRPr lang="sr-Cyrl-RS" b="1" dirty="0">
              <a:latin typeface="+mn-lt"/>
            </a:endParaRPr>
          </a:p>
          <a:p>
            <a:r>
              <a:rPr lang="sr-Cyrl-RS" dirty="0" smtClean="0">
                <a:latin typeface="+mn-lt"/>
              </a:rPr>
              <a:t>Реалност лекарског позива је понекад таква да није могуће, због стања пацијента, поштовати, увекћ ово начело.</a:t>
            </a:r>
            <a:endParaRPr lang="sr-Cyrl-RS" dirty="0">
              <a:latin typeface="+mn-lt"/>
            </a:endParaRPr>
          </a:p>
        </p:txBody>
      </p:sp>
    </p:spTree>
    <p:extLst>
      <p:ext uri="{BB962C8B-B14F-4D97-AF65-F5344CB8AC3E}">
        <p14:creationId xmlns:p14="http://schemas.microsoft.com/office/powerpoint/2010/main" xmlns="" val="2474513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6488" y="836712"/>
            <a:ext cx="8640960" cy="5016758"/>
          </a:xfrm>
          <a:prstGeom prst="rect">
            <a:avLst/>
          </a:prstGeom>
        </p:spPr>
        <p:txBody>
          <a:bodyPr wrap="square">
            <a:spAutoFit/>
          </a:bodyPr>
          <a:lstStyle/>
          <a:p>
            <a:r>
              <a:rPr lang="sr-Cyrl-RS" b="1" dirty="0" smtClean="0">
                <a:latin typeface="+mn-lt"/>
              </a:rPr>
              <a:t>Хуманост и праведност</a:t>
            </a:r>
          </a:p>
          <a:p>
            <a:endParaRPr lang="sr-Cyrl-RS" b="1" dirty="0" smtClean="0">
              <a:latin typeface="+mn-lt"/>
            </a:endParaRPr>
          </a:p>
          <a:p>
            <a:r>
              <a:rPr lang="sr-Cyrl-RS" dirty="0" smtClean="0">
                <a:latin typeface="+mn-lt"/>
              </a:rPr>
              <a:t>У свом раду </a:t>
            </a:r>
            <a:r>
              <a:rPr lang="sr-Cyrl-RS" b="1" dirty="0" smtClean="0">
                <a:solidFill>
                  <a:srgbClr val="FF0000"/>
                </a:solidFill>
                <a:latin typeface="+mn-lt"/>
              </a:rPr>
              <a:t>лекар не сме имати никакве предрасуде, </a:t>
            </a:r>
          </a:p>
          <a:p>
            <a:r>
              <a:rPr lang="sr-Cyrl-RS" dirty="0" smtClean="0">
                <a:latin typeface="+mn-lt"/>
              </a:rPr>
              <a:t>ни о питању старости, расе, пола, религије, политичке ангажованости </a:t>
            </a:r>
          </a:p>
          <a:p>
            <a:r>
              <a:rPr lang="sr-Cyrl-RS" dirty="0" smtClean="0">
                <a:latin typeface="+mn-lt"/>
              </a:rPr>
              <a:t>као и сексуалне оријентације пацијената.</a:t>
            </a:r>
          </a:p>
          <a:p>
            <a:endParaRPr lang="sr-Cyrl-RS" dirty="0" smtClean="0">
              <a:latin typeface="+mn-lt"/>
            </a:endParaRPr>
          </a:p>
          <a:p>
            <a:r>
              <a:rPr lang="sr-Cyrl-RS" b="1" dirty="0" smtClean="0">
                <a:solidFill>
                  <a:srgbClr val="FF0000"/>
                </a:solidFill>
                <a:latin typeface="+mn-lt"/>
              </a:rPr>
              <a:t>Здравље је јавно добро и припада свима па и мањинским групама</a:t>
            </a:r>
            <a:r>
              <a:rPr lang="sr-Cyrl-RS" dirty="0" smtClean="0">
                <a:latin typeface="+mn-lt"/>
              </a:rPr>
              <a:t>. </a:t>
            </a:r>
          </a:p>
          <a:p>
            <a:r>
              <a:rPr lang="sr-Cyrl-RS" dirty="0" smtClean="0">
                <a:latin typeface="+mn-lt"/>
              </a:rPr>
              <a:t>Здравље је само по себи приоритетни циљ </a:t>
            </a:r>
          </a:p>
          <a:p>
            <a:r>
              <a:rPr lang="sr-Cyrl-RS" dirty="0" smtClean="0">
                <a:latin typeface="+mn-lt"/>
              </a:rPr>
              <a:t>јер представља основни ресурс (инпут) економског развоја сваког друштва </a:t>
            </a:r>
          </a:p>
          <a:p>
            <a:r>
              <a:rPr lang="sr-Cyrl-RS" dirty="0">
                <a:latin typeface="+mn-lt"/>
              </a:rPr>
              <a:t>(</a:t>
            </a:r>
            <a:r>
              <a:rPr lang="sr-Cyrl-RS" dirty="0" smtClean="0">
                <a:latin typeface="+mn-lt"/>
              </a:rPr>
              <a:t>дискриминаторски закони и амандмани озбиљно угрожавају </a:t>
            </a:r>
          </a:p>
          <a:p>
            <a:r>
              <a:rPr lang="sr-Cyrl-RS" dirty="0" smtClean="0">
                <a:latin typeface="+mn-lt"/>
              </a:rPr>
              <a:t>приступ здравственом осигурању и правној заштити мањинских група)</a:t>
            </a:r>
          </a:p>
          <a:p>
            <a:endParaRPr lang="sr-Cyrl-RS" b="1" dirty="0" smtClean="0">
              <a:latin typeface="+mn-lt"/>
            </a:endParaRPr>
          </a:p>
          <a:p>
            <a:r>
              <a:rPr lang="sr-Cyrl-RS" b="1" dirty="0" smtClean="0">
                <a:latin typeface="+mn-lt"/>
              </a:rPr>
              <a:t>Дистрибуција здравствених ресурса и технологије која осигурава њихову доступност целокупном становништву, </a:t>
            </a:r>
            <a:r>
              <a:rPr lang="sr-Cyrl-RS" dirty="0" smtClean="0">
                <a:latin typeface="+mn-lt"/>
              </a:rPr>
              <a:t>као и фондови солидарности </a:t>
            </a:r>
          </a:p>
          <a:p>
            <a:r>
              <a:rPr lang="sr-Cyrl-RS" dirty="0" smtClean="0">
                <a:latin typeface="+mn-lt"/>
              </a:rPr>
              <a:t>и други погодни начини омогућавају </a:t>
            </a:r>
          </a:p>
          <a:p>
            <a:r>
              <a:rPr lang="sr-Cyrl-RS" dirty="0" smtClean="0">
                <a:latin typeface="+mn-lt"/>
              </a:rPr>
              <a:t>и економски угроженом становништву коришћење здравствене заштите.</a:t>
            </a:r>
          </a:p>
          <a:p>
            <a:endParaRPr lang="sr-Cyrl-RS" dirty="0">
              <a:latin typeface="+mn-lt"/>
            </a:endParaRPr>
          </a:p>
          <a:p>
            <a:r>
              <a:rPr lang="sr-Cyrl-RS" b="1" dirty="0">
                <a:solidFill>
                  <a:srgbClr val="FF0000"/>
                </a:solidFill>
                <a:latin typeface="+mn-lt"/>
              </a:rPr>
              <a:t>Етички је неприхватљиво да лекар одбија тестове или третман </a:t>
            </a:r>
            <a:endParaRPr lang="sr-Cyrl-RS" b="1" dirty="0" smtClean="0">
              <a:solidFill>
                <a:srgbClr val="FF0000"/>
              </a:solidFill>
              <a:latin typeface="+mn-lt"/>
            </a:endParaRPr>
          </a:p>
          <a:p>
            <a:r>
              <a:rPr lang="sr-Cyrl-RS" b="1" dirty="0" smtClean="0">
                <a:solidFill>
                  <a:srgbClr val="FF0000"/>
                </a:solidFill>
                <a:latin typeface="+mn-lt"/>
              </a:rPr>
              <a:t>базиран </a:t>
            </a:r>
            <a:r>
              <a:rPr lang="sr-Cyrl-RS" b="1" dirty="0">
                <a:solidFill>
                  <a:srgbClr val="FF0000"/>
                </a:solidFill>
                <a:latin typeface="+mn-lt"/>
              </a:rPr>
              <a:t>на његовом неодобравању начина живота пацијента.</a:t>
            </a:r>
          </a:p>
          <a:p>
            <a:endParaRPr lang="sr-Cyrl-RS" dirty="0">
              <a:latin typeface="+mn-lt"/>
            </a:endParaRPr>
          </a:p>
        </p:txBody>
      </p:sp>
    </p:spTree>
    <p:extLst>
      <p:ext uri="{BB962C8B-B14F-4D97-AF65-F5344CB8AC3E}">
        <p14:creationId xmlns:p14="http://schemas.microsoft.com/office/powerpoint/2010/main" xmlns="" val="17422565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http://blog.mihaelsanko.com/wp-content/uploads/2009/10/pile.jpg"/>
          <p:cNvPicPr>
            <a:picLocks noChangeAspect="1" noChangeArrowheads="1"/>
          </p:cNvPicPr>
          <p:nvPr/>
        </p:nvPicPr>
        <p:blipFill>
          <a:blip r:embed="rId3" cstate="print"/>
          <a:srcRect/>
          <a:stretch>
            <a:fillRect/>
          </a:stretch>
        </p:blipFill>
        <p:spPr bwMode="auto">
          <a:xfrm>
            <a:off x="5429256" y="642918"/>
            <a:ext cx="3067050" cy="50006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p:nvPr/>
        </p:nvSpPr>
        <p:spPr>
          <a:xfrm>
            <a:off x="1115616" y="1196752"/>
            <a:ext cx="6429420" cy="4524315"/>
          </a:xfrm>
          <a:prstGeom prst="rect">
            <a:avLst/>
          </a:prstGeom>
        </p:spPr>
        <p:txBody>
          <a:bodyPr wrap="square">
            <a:spAutoFit/>
          </a:bodyPr>
          <a:lstStyle/>
          <a:p>
            <a:r>
              <a:rPr lang="sr-Cyrl-CS" b="1" dirty="0" smtClean="0">
                <a:latin typeface="Arial" pitchFamily="34" charset="0"/>
                <a:cs typeface="Arial" pitchFamily="34" charset="0"/>
              </a:rPr>
              <a:t>У медицини увек сте „на пола“ ТЕОРЕТСКОГ ЗНАЊА...</a:t>
            </a:r>
          </a:p>
          <a:p>
            <a:endParaRPr lang="sr-Cyrl-CS" b="1" dirty="0" smtClean="0">
              <a:latin typeface="Arial" pitchFamily="34" charset="0"/>
              <a:cs typeface="Arial" pitchFamily="34" charset="0"/>
            </a:endParaRPr>
          </a:p>
          <a:p>
            <a:r>
              <a:rPr lang="sr-Cyrl-CS" b="1" dirty="0" smtClean="0">
                <a:latin typeface="Arial" pitchFamily="34" charset="0"/>
                <a:cs typeface="Arial" pitchFamily="34" charset="0"/>
              </a:rPr>
              <a:t>То су енграми које повлачимо кад треба </a:t>
            </a:r>
          </a:p>
          <a:p>
            <a:r>
              <a:rPr lang="sr-Cyrl-CS" b="1" dirty="0" smtClean="0">
                <a:latin typeface="Arial" pitchFamily="34" charset="0"/>
                <a:cs typeface="Arial" pitchFamily="34" charset="0"/>
              </a:rPr>
              <a:t>или немамо времена...</a:t>
            </a:r>
          </a:p>
          <a:p>
            <a:endParaRPr lang="sr-Cyrl-CS" b="1" dirty="0" smtClean="0">
              <a:latin typeface="Arial" pitchFamily="34" charset="0"/>
              <a:cs typeface="Arial" pitchFamily="34" charset="0"/>
            </a:endParaRPr>
          </a:p>
          <a:p>
            <a:r>
              <a:rPr lang="sr-Cyrl-CS" b="1" dirty="0" smtClean="0">
                <a:latin typeface="Arial" pitchFamily="34" charset="0"/>
                <a:cs typeface="Arial" pitchFamily="34" charset="0"/>
              </a:rPr>
              <a:t> А када га имамо – </a:t>
            </a:r>
          </a:p>
          <a:p>
            <a:r>
              <a:rPr lang="sr-Cyrl-CS" b="1" dirty="0" smtClean="0">
                <a:latin typeface="Arial" pitchFamily="34" charset="0"/>
                <a:cs typeface="Arial" pitchFamily="34" charset="0"/>
              </a:rPr>
              <a:t>све у књигама или на интернету пише...</a:t>
            </a:r>
          </a:p>
          <a:p>
            <a:endParaRPr lang="sr-Cyrl-CS" b="1" dirty="0" smtClean="0">
              <a:latin typeface="Arial" pitchFamily="34" charset="0"/>
              <a:cs typeface="Arial" pitchFamily="34" charset="0"/>
            </a:endParaRPr>
          </a:p>
          <a:p>
            <a:endParaRPr lang="sr-Cyrl-CS" b="1" dirty="0" smtClean="0">
              <a:latin typeface="Arial" pitchFamily="34" charset="0"/>
              <a:cs typeface="Arial" pitchFamily="34" charset="0"/>
            </a:endParaRPr>
          </a:p>
          <a:p>
            <a:r>
              <a:rPr lang="sr-Cyrl-CS" b="1" dirty="0" smtClean="0">
                <a:latin typeface="Arial" pitchFamily="34" charset="0"/>
                <a:cs typeface="Arial" pitchFamily="34" charset="0"/>
              </a:rPr>
              <a:t>Али...</a:t>
            </a:r>
          </a:p>
          <a:p>
            <a:endParaRPr lang="sr-Cyrl-CS" b="1"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МЕДИЦИНА ЈЕ ЗАНАТ,</a:t>
            </a:r>
          </a:p>
          <a:p>
            <a:r>
              <a:rPr lang="sr-Cyrl-CS" b="1" dirty="0" smtClean="0">
                <a:solidFill>
                  <a:srgbClr val="FF0000"/>
                </a:solidFill>
                <a:latin typeface="Arial" pitchFamily="34" charset="0"/>
                <a:cs typeface="Arial" pitchFamily="34" charset="0"/>
              </a:rPr>
              <a:t>ПРАКТИЧНЕ ВЕШТИНЕ КОЈЕ СЕ УЧЕ, </a:t>
            </a:r>
          </a:p>
          <a:p>
            <a:r>
              <a:rPr lang="sr-Cyrl-CS" b="1" dirty="0" smtClean="0">
                <a:latin typeface="Arial" pitchFamily="34" charset="0"/>
                <a:cs typeface="Arial" pitchFamily="34" charset="0"/>
              </a:rPr>
              <a:t>јер одређују </a:t>
            </a:r>
          </a:p>
          <a:p>
            <a:r>
              <a:rPr lang="sr-Cyrl-CS" b="1" dirty="0" smtClean="0">
                <a:latin typeface="Arial" pitchFamily="34" charset="0"/>
                <a:cs typeface="Arial" pitchFamily="34" charset="0"/>
              </a:rPr>
              <a:t>вашу професионалну </a:t>
            </a:r>
          </a:p>
          <a:p>
            <a:r>
              <a:rPr lang="sr-Cyrl-CS" b="1" dirty="0" smtClean="0">
                <a:latin typeface="Arial" pitchFamily="34" charset="0"/>
                <a:cs typeface="Arial" pitchFamily="34" charset="0"/>
              </a:rPr>
              <a:t>комплетност и компетентност-</a:t>
            </a:r>
          </a:p>
          <a:p>
            <a:r>
              <a:rPr lang="sr-Cyrl-CS" b="1" dirty="0" smtClean="0">
                <a:solidFill>
                  <a:srgbClr val="FF0000"/>
                </a:solidFill>
                <a:latin typeface="Arial" pitchFamily="34" charset="0"/>
                <a:cs typeface="Arial" pitchFamily="34" charset="0"/>
              </a:rPr>
              <a:t>ВАШ ПРОФЕСИОНАЛНИ ИДЕНТИТЕТ</a:t>
            </a:r>
          </a:p>
          <a:p>
            <a:endParaRPr lang="sr-Cyrl-CS" b="1" dirty="0" smtClean="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1556792"/>
            <a:ext cx="7920880" cy="4278094"/>
          </a:xfrm>
          <a:prstGeom prst="rect">
            <a:avLst/>
          </a:prstGeom>
        </p:spPr>
        <p:txBody>
          <a:bodyPr wrap="square">
            <a:spAutoFit/>
          </a:bodyPr>
          <a:lstStyle/>
          <a:p>
            <a:r>
              <a:rPr lang="sr-Cyrl-RS" b="1" dirty="0" smtClean="0">
                <a:solidFill>
                  <a:srgbClr val="FF0000"/>
                </a:solidFill>
                <a:latin typeface="Arial" panose="020B0604020202020204" pitchFamily="34" charset="0"/>
                <a:cs typeface="Arial" panose="020B0604020202020204" pitchFamily="34" charset="0"/>
              </a:rPr>
              <a:t>Поштовање људских права и недискриминација </a:t>
            </a:r>
            <a:r>
              <a:rPr lang="sr-Cyrl-RS" dirty="0" smtClean="0">
                <a:latin typeface="Arial" panose="020B0604020202020204" pitchFamily="34" charset="0"/>
                <a:cs typeface="Arial" panose="020B0604020202020204" pitchFamily="34" charset="0"/>
              </a:rPr>
              <a:t>корисника здравствених услуга треба да обухвати пре свега:</a:t>
            </a:r>
          </a:p>
          <a:p>
            <a:endParaRPr lang="sr-Cyrl-R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sr-Cyrl-RS" dirty="0" smtClean="0">
                <a:latin typeface="Arial" panose="020B0604020202020204" pitchFamily="34" charset="0"/>
                <a:cs typeface="Arial" panose="020B0604020202020204" pitchFamily="34" charset="0"/>
              </a:rPr>
              <a:t>поштовање личности сваке особе</a:t>
            </a:r>
          </a:p>
          <a:p>
            <a:pPr marL="285750" indent="-285750">
              <a:buFont typeface="Arial" panose="020B0604020202020204" pitchFamily="34" charset="0"/>
              <a:buChar char="•"/>
            </a:pPr>
            <a:endParaRPr lang="sr-Cyrl-R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sr-Cyrl-RS" dirty="0" smtClean="0">
                <a:latin typeface="Arial" panose="020B0604020202020204" pitchFamily="34" charset="0"/>
                <a:cs typeface="Arial" panose="020B0604020202020204" pitchFamily="34" charset="0"/>
              </a:rPr>
              <a:t>једнак третман за све кориснике здравствене услуге, без дискриминације</a:t>
            </a:r>
          </a:p>
          <a:p>
            <a:pPr marL="285750" indent="-285750">
              <a:buFont typeface="Arial" panose="020B0604020202020204" pitchFamily="34" charset="0"/>
              <a:buChar char="•"/>
            </a:pPr>
            <a:endParaRPr lang="sr-Cyrl-R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sr-Cyrl-RS" dirty="0" smtClean="0">
                <a:latin typeface="Arial" panose="020B0604020202020204" pitchFamily="34" charset="0"/>
                <a:cs typeface="Arial" panose="020B0604020202020204" pitchFamily="34" charset="0"/>
              </a:rPr>
              <a:t>поштовање пацијента на приватност</a:t>
            </a:r>
          </a:p>
          <a:p>
            <a:pPr marL="285750" indent="-285750">
              <a:buFont typeface="Arial" panose="020B0604020202020204" pitchFamily="34" charset="0"/>
              <a:buChar char="•"/>
            </a:pPr>
            <a:endParaRPr lang="sr-Cyrl-R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sr-Cyrl-RS" dirty="0" smtClean="0">
                <a:latin typeface="Arial" panose="020B0604020202020204" pitchFamily="34" charset="0"/>
                <a:cs typeface="Arial" panose="020B0604020202020204" pitchFamily="34" charset="0"/>
              </a:rPr>
              <a:t>право на заштиту од злостављања и занемаривања</a:t>
            </a:r>
          </a:p>
          <a:p>
            <a:pPr marL="285750" indent="-285750">
              <a:buFont typeface="Arial" panose="020B0604020202020204" pitchFamily="34" charset="0"/>
              <a:buChar char="•"/>
            </a:pPr>
            <a:endParaRPr lang="sr-Cyrl-R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sr-Cyrl-RS" dirty="0" smtClean="0">
                <a:latin typeface="Arial" panose="020B0604020202020204" pitchFamily="34" charset="0"/>
                <a:cs typeface="Arial" panose="020B0604020202020204" pitchFamily="34" charset="0"/>
              </a:rPr>
              <a:t>редовно информисање и обавештавање</a:t>
            </a:r>
          </a:p>
          <a:p>
            <a:pPr marL="285750" indent="-285750">
              <a:buFont typeface="Arial" panose="020B0604020202020204" pitchFamily="34" charset="0"/>
              <a:buChar char="•"/>
            </a:pPr>
            <a:endParaRPr lang="sr-Cyrl-R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sr-Cyrl-RS" dirty="0" smtClean="0">
                <a:latin typeface="Arial" panose="020B0604020202020204" pitchFamily="34" charset="0"/>
                <a:cs typeface="Arial" panose="020B0604020202020204" pitchFamily="34" charset="0"/>
              </a:rPr>
              <a:t>добровољност и поштовање слободног изражавања воље</a:t>
            </a:r>
          </a:p>
          <a:p>
            <a:r>
              <a:rPr lang="sr-Cyrl-RS" dirty="0" smtClean="0">
                <a:latin typeface="Arial" panose="020B0604020202020204" pitchFamily="34" charset="0"/>
                <a:cs typeface="Arial" panose="020B0604020202020204" pitchFamily="34" charset="0"/>
              </a:rPr>
              <a:t> </a:t>
            </a:r>
          </a:p>
          <a:p>
            <a:r>
              <a:rPr lang="sr-Cyrl-RS" dirty="0" smtClean="0">
                <a:latin typeface="Arial" panose="020B0604020202020204" pitchFamily="34" charset="0"/>
                <a:cs typeface="Arial" panose="020B0604020202020204" pitchFamily="34" charset="0"/>
              </a:rPr>
              <a:t>Лекар је обавезан да сва своја знања и вештине </a:t>
            </a:r>
          </a:p>
          <a:p>
            <a:r>
              <a:rPr lang="sr-Cyrl-RS" dirty="0" smtClean="0">
                <a:latin typeface="Arial" panose="020B0604020202020204" pitchFamily="34" charset="0"/>
                <a:cs typeface="Arial" panose="020B0604020202020204" pitchFamily="34" charset="0"/>
              </a:rPr>
              <a:t>максимално примени за добробит пацијента. </a:t>
            </a:r>
            <a:endParaRPr lang="sr-Cyrl-R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6175865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1556792"/>
            <a:ext cx="7992888" cy="4031873"/>
          </a:xfrm>
          <a:prstGeom prst="rect">
            <a:avLst/>
          </a:prstGeom>
        </p:spPr>
        <p:txBody>
          <a:bodyPr wrap="square">
            <a:spAutoFit/>
          </a:bodyPr>
          <a:lstStyle/>
          <a:p>
            <a:r>
              <a:rPr lang="sr-Cyrl-RS" b="1" dirty="0" smtClean="0">
                <a:solidFill>
                  <a:srgbClr val="FF0000"/>
                </a:solidFill>
                <a:latin typeface="Arial" panose="020B0604020202020204" pitchFamily="34" charset="0"/>
                <a:cs typeface="Arial" panose="020B0604020202020204" pitchFamily="34" charset="0"/>
              </a:rPr>
              <a:t>Поштовање живота, поштовање права на живот </a:t>
            </a:r>
            <a:r>
              <a:rPr lang="sr-Cyrl-RS" dirty="0" smtClean="0">
                <a:latin typeface="Arial" panose="020B0604020202020204" pitchFamily="34" charset="0"/>
                <a:cs typeface="Arial" panose="020B0604020202020204" pitchFamily="34" charset="0"/>
              </a:rPr>
              <a:t>свих људских бића </a:t>
            </a:r>
          </a:p>
          <a:p>
            <a:r>
              <a:rPr lang="sr-Cyrl-RS" dirty="0" smtClean="0">
                <a:latin typeface="Arial" panose="020B0604020202020204" pitchFamily="34" charset="0"/>
                <a:cs typeface="Arial" panose="020B0604020202020204" pitchFamily="34" charset="0"/>
              </a:rPr>
              <a:t>је један од базичних етичких начела не само за медицину. </a:t>
            </a:r>
          </a:p>
          <a:p>
            <a:endParaRPr lang="sr-Cyrl-RS" dirty="0">
              <a:latin typeface="Arial" panose="020B0604020202020204" pitchFamily="34" charset="0"/>
              <a:cs typeface="Arial" panose="020B0604020202020204" pitchFamily="34" charset="0"/>
            </a:endParaRPr>
          </a:p>
          <a:p>
            <a:r>
              <a:rPr lang="sr-Cyrl-RS" dirty="0" smtClean="0">
                <a:latin typeface="Arial" panose="020B0604020202020204" pitchFamily="34" charset="0"/>
                <a:cs typeface="Arial" panose="020B0604020202020204" pitchFamily="34" charset="0"/>
              </a:rPr>
              <a:t>Светост живота, како се то обично наводи у многим тесктовима, </a:t>
            </a:r>
          </a:p>
          <a:p>
            <a:r>
              <a:rPr lang="sr-Cyrl-RS" dirty="0" smtClean="0">
                <a:latin typeface="Arial" panose="020B0604020202020204" pitchFamily="34" charset="0"/>
                <a:cs typeface="Arial" panose="020B0604020202020204" pitchFamily="34" charset="0"/>
              </a:rPr>
              <a:t>неприкосновено је право човека на живот:</a:t>
            </a:r>
          </a:p>
          <a:p>
            <a:endParaRPr lang="sr-Cyrl-RS" dirty="0" smtClean="0">
              <a:latin typeface="Arial" panose="020B0604020202020204" pitchFamily="34" charset="0"/>
              <a:cs typeface="Arial" panose="020B0604020202020204" pitchFamily="34" charset="0"/>
            </a:endParaRPr>
          </a:p>
          <a:p>
            <a:r>
              <a:rPr lang="sr-Cyrl-RS" dirty="0" smtClean="0">
                <a:latin typeface="Arial" panose="020B0604020202020204" pitchFamily="34" charset="0"/>
                <a:cs typeface="Arial" panose="020B0604020202020204" pitchFamily="34" charset="0"/>
              </a:rPr>
              <a:t>У новије време, поред права на живот свих људских бића, </a:t>
            </a:r>
          </a:p>
          <a:p>
            <a:r>
              <a:rPr lang="sr-Cyrl-RS" dirty="0" smtClean="0">
                <a:latin typeface="Arial" panose="020B0604020202020204" pitchFamily="34" charset="0"/>
                <a:cs typeface="Arial" panose="020B0604020202020204" pitchFamily="34" charset="0"/>
              </a:rPr>
              <a:t>износи се и њихово </a:t>
            </a:r>
            <a:r>
              <a:rPr lang="sr-Cyrl-RS" b="1" dirty="0" smtClean="0">
                <a:solidFill>
                  <a:srgbClr val="FF0000"/>
                </a:solidFill>
                <a:latin typeface="Arial" panose="020B0604020202020204" pitchFamily="34" charset="0"/>
                <a:cs typeface="Arial" panose="020B0604020202020204" pitchFamily="34" charset="0"/>
              </a:rPr>
              <a:t>право на квалитет живота, </a:t>
            </a:r>
          </a:p>
          <a:p>
            <a:r>
              <a:rPr lang="sr-Cyrl-RS" dirty="0" smtClean="0">
                <a:latin typeface="Arial" panose="020B0604020202020204" pitchFamily="34" charset="0"/>
                <a:cs typeface="Arial" panose="020B0604020202020204" pitchFamily="34" charset="0"/>
              </a:rPr>
              <a:t>а то укључујеправо не само на заштиту здравља, </a:t>
            </a:r>
          </a:p>
          <a:p>
            <a:r>
              <a:rPr lang="sr-Cyrl-RS" dirty="0" smtClean="0">
                <a:latin typeface="Arial" panose="020B0604020202020204" pitchFamily="34" charset="0"/>
                <a:cs typeface="Arial" panose="020B0604020202020204" pitchFamily="34" charset="0"/>
              </a:rPr>
              <a:t>већ и право на унапређење здравља. </a:t>
            </a:r>
          </a:p>
          <a:p>
            <a:endParaRPr lang="sr-Cyrl-RS" dirty="0" smtClean="0">
              <a:latin typeface="Arial" panose="020B0604020202020204" pitchFamily="34" charset="0"/>
              <a:cs typeface="Arial" panose="020B0604020202020204" pitchFamily="34" charset="0"/>
            </a:endParaRPr>
          </a:p>
          <a:p>
            <a:endParaRPr lang="sr-Cyrl-RS" dirty="0" smtClean="0">
              <a:latin typeface="Arial" panose="020B0604020202020204" pitchFamily="34" charset="0"/>
              <a:cs typeface="Arial" panose="020B0604020202020204" pitchFamily="34" charset="0"/>
            </a:endParaRPr>
          </a:p>
          <a:p>
            <a:r>
              <a:rPr lang="sr-Cyrl-RS" dirty="0" smtClean="0">
                <a:latin typeface="Arial" panose="020B0604020202020204" pitchFamily="34" charset="0"/>
                <a:cs typeface="Arial" panose="020B0604020202020204" pitchFamily="34" charset="0"/>
              </a:rPr>
              <a:t>Из овог етичког принципа произлази </a:t>
            </a:r>
          </a:p>
          <a:p>
            <a:r>
              <a:rPr lang="sr-Cyrl-RS" dirty="0" smtClean="0">
                <a:latin typeface="Arial" panose="020B0604020202020204" pitchFamily="34" charset="0"/>
                <a:cs typeface="Arial" panose="020B0604020202020204" pitchFamily="34" charset="0"/>
              </a:rPr>
              <a:t>читав низ етичких ставова у медицини који су повезани </a:t>
            </a:r>
          </a:p>
          <a:p>
            <a:r>
              <a:rPr lang="sr-Cyrl-RS" dirty="0" smtClean="0">
                <a:latin typeface="Arial" panose="020B0604020202020204" pitchFamily="34" charset="0"/>
                <a:cs typeface="Arial" panose="020B0604020202020204" pitchFamily="34" charset="0"/>
              </a:rPr>
              <a:t>нпр. са еутаназијом, самоубиством, абортусом, смртном казн0м....</a:t>
            </a:r>
          </a:p>
          <a:p>
            <a:endParaRPr lang="sr-Cyrl-R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6147861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980728"/>
            <a:ext cx="7992888" cy="4278094"/>
          </a:xfrm>
          <a:prstGeom prst="rect">
            <a:avLst/>
          </a:prstGeom>
        </p:spPr>
        <p:txBody>
          <a:bodyPr wrap="square">
            <a:spAutoFit/>
          </a:bodyPr>
          <a:lstStyle/>
          <a:p>
            <a:endParaRPr lang="sr-Cyrl-RS" dirty="0" smtClean="0">
              <a:latin typeface="Arial" panose="020B0604020202020204" pitchFamily="34" charset="0"/>
              <a:cs typeface="Arial" panose="020B0604020202020204" pitchFamily="34" charset="0"/>
            </a:endParaRPr>
          </a:p>
          <a:p>
            <a:r>
              <a:rPr lang="sr-Cyrl-RS" dirty="0" smtClean="0">
                <a:latin typeface="Arial" panose="020B0604020202020204" pitchFamily="34" charset="0"/>
                <a:cs typeface="Arial" panose="020B0604020202020204" pitchFamily="34" charset="0"/>
              </a:rPr>
              <a:t>У медицинској етици посебно место припада </a:t>
            </a:r>
          </a:p>
          <a:p>
            <a:r>
              <a:rPr lang="sr-Cyrl-RS" b="1" dirty="0" smtClean="0">
                <a:latin typeface="Arial" panose="020B0604020202020204" pitchFamily="34" charset="0"/>
                <a:cs typeface="Arial" panose="020B0604020202020204" pitchFamily="34" charset="0"/>
              </a:rPr>
              <a:t>односу између медицинског радника и пацијента. </a:t>
            </a:r>
          </a:p>
          <a:p>
            <a:r>
              <a:rPr lang="sr-Cyrl-RS" b="1" dirty="0" smtClean="0">
                <a:solidFill>
                  <a:srgbClr val="FF0000"/>
                </a:solidFill>
                <a:latin typeface="Arial" panose="020B0604020202020204" pitchFamily="34" charset="0"/>
                <a:cs typeface="Arial" panose="020B0604020202020204" pitchFamily="34" charset="0"/>
              </a:rPr>
              <a:t>карактеристике уговорног односа </a:t>
            </a:r>
          </a:p>
          <a:p>
            <a:r>
              <a:rPr lang="sr-Cyrl-RS" b="1" dirty="0" smtClean="0">
                <a:latin typeface="Arial" panose="020B0604020202020204" pitchFamily="34" charset="0"/>
                <a:cs typeface="Arial" panose="020B0604020202020204" pitchFamily="34" charset="0"/>
              </a:rPr>
              <a:t>заснованог на узајамним правима и обавезама и једне и друге стране,</a:t>
            </a:r>
          </a:p>
          <a:p>
            <a:r>
              <a:rPr lang="sr-Cyrl-RS" b="1" dirty="0" smtClean="0">
                <a:latin typeface="Arial" panose="020B0604020202020204" pitchFamily="34" charset="0"/>
                <a:cs typeface="Arial" panose="020B0604020202020204" pitchFamily="34" charset="0"/>
              </a:rPr>
              <a:t> тј. на реципроцитету</a:t>
            </a:r>
            <a:r>
              <a:rPr lang="sr-Cyrl-RS" dirty="0" smtClean="0">
                <a:latin typeface="Arial" panose="020B0604020202020204" pitchFamily="34" charset="0"/>
                <a:cs typeface="Arial" panose="020B0604020202020204" pitchFamily="34" charset="0"/>
              </a:rPr>
              <a:t>. </a:t>
            </a:r>
          </a:p>
          <a:p>
            <a:endParaRPr lang="sr-Cyrl-RS" dirty="0">
              <a:latin typeface="Arial" panose="020B0604020202020204" pitchFamily="34" charset="0"/>
              <a:cs typeface="Arial" panose="020B0604020202020204" pitchFamily="34" charset="0"/>
            </a:endParaRPr>
          </a:p>
          <a:p>
            <a:r>
              <a:rPr lang="sr-Cyrl-RS" dirty="0" smtClean="0">
                <a:latin typeface="Arial" panose="020B0604020202020204" pitchFamily="34" charset="0"/>
                <a:cs typeface="Arial" panose="020B0604020202020204" pitchFamily="34" charset="0"/>
              </a:rPr>
              <a:t>Ове су карактеристике најизраженије када компетентан пацијент </a:t>
            </a:r>
          </a:p>
          <a:p>
            <a:r>
              <a:rPr lang="sr-Cyrl-RS" dirty="0" smtClean="0">
                <a:latin typeface="Arial" panose="020B0604020202020204" pitchFamily="34" charset="0"/>
                <a:cs typeface="Arial" panose="020B0604020202020204" pitchFamily="34" charset="0"/>
              </a:rPr>
              <a:t>тражи и прима одговарајућу помоћ од лекара у приватној ординацији. </a:t>
            </a:r>
          </a:p>
          <a:p>
            <a:endParaRPr lang="sr-Cyrl-RS" dirty="0">
              <a:latin typeface="Arial" panose="020B0604020202020204" pitchFamily="34" charset="0"/>
              <a:cs typeface="Arial" panose="020B0604020202020204" pitchFamily="34" charset="0"/>
            </a:endParaRPr>
          </a:p>
          <a:p>
            <a:r>
              <a:rPr lang="sr-Cyrl-RS" dirty="0" smtClean="0">
                <a:latin typeface="Arial" panose="020B0604020202020204" pitchFamily="34" charset="0"/>
                <a:cs typeface="Arial" panose="020B0604020202020204" pitchFamily="34" charset="0"/>
              </a:rPr>
              <a:t>Треба, међутим, истаћи да чак и у таквом односу, лекар обавља и јавну функцију, уз дужност да води рачуна не само о интересима пацијента, </a:t>
            </a:r>
          </a:p>
          <a:p>
            <a:r>
              <a:rPr lang="sr-Cyrl-RS" dirty="0" smtClean="0">
                <a:latin typeface="Arial" panose="020B0604020202020204" pitchFamily="34" charset="0"/>
                <a:cs typeface="Arial" panose="020B0604020202020204" pitchFamily="34" charset="0"/>
              </a:rPr>
              <a:t>већ и о интересима друштвене заједнице. </a:t>
            </a:r>
          </a:p>
          <a:p>
            <a:endParaRPr lang="sr-Cyrl-RS" dirty="0">
              <a:latin typeface="Arial" panose="020B0604020202020204" pitchFamily="34" charset="0"/>
              <a:cs typeface="Arial" panose="020B0604020202020204" pitchFamily="34" charset="0"/>
            </a:endParaRPr>
          </a:p>
          <a:p>
            <a:endParaRPr lang="sr-Cyrl-RS" dirty="0" smtClean="0">
              <a:latin typeface="Arial" panose="020B0604020202020204" pitchFamily="34" charset="0"/>
              <a:cs typeface="Arial" panose="020B0604020202020204" pitchFamily="34" charset="0"/>
            </a:endParaRPr>
          </a:p>
          <a:p>
            <a:r>
              <a:rPr lang="sr-Cyrl-RS" dirty="0" smtClean="0">
                <a:latin typeface="Arial" panose="020B0604020202020204" pitchFamily="34" charset="0"/>
                <a:cs typeface="Arial" panose="020B0604020202020204" pitchFamily="34" charset="0"/>
              </a:rPr>
              <a:t>Понекад су те одговорности у међусобном конфликту, </a:t>
            </a:r>
          </a:p>
          <a:p>
            <a:r>
              <a:rPr lang="sr-Cyrl-RS" dirty="0" smtClean="0">
                <a:latin typeface="Arial" panose="020B0604020202020204" pitchFamily="34" charset="0"/>
                <a:cs typeface="Arial" panose="020B0604020202020204" pitchFamily="34" charset="0"/>
              </a:rPr>
              <a:t>што доводи до озбиљних етичких дилема.</a:t>
            </a:r>
            <a:endParaRPr lang="sr-Cyrl-R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650375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196752"/>
            <a:ext cx="8136904" cy="4524315"/>
          </a:xfrm>
          <a:prstGeom prst="rect">
            <a:avLst/>
          </a:prstGeom>
        </p:spPr>
        <p:txBody>
          <a:bodyPr wrap="square">
            <a:spAutoFit/>
          </a:bodyPr>
          <a:lstStyle/>
          <a:p>
            <a:r>
              <a:rPr lang="sr-Cyrl-RS" dirty="0" smtClean="0">
                <a:latin typeface="+mn-lt"/>
              </a:rPr>
              <a:t>Са социјализацијом медицине, </a:t>
            </a:r>
          </a:p>
          <a:p>
            <a:r>
              <a:rPr lang="sr-Cyrl-RS" dirty="0" smtClean="0">
                <a:latin typeface="+mn-lt"/>
              </a:rPr>
              <a:t>све јаче долазе до изражаја јавне функције лекара и других здравствених радника. </a:t>
            </a:r>
          </a:p>
          <a:p>
            <a:endParaRPr lang="sr-Cyrl-RS" dirty="0">
              <a:latin typeface="+mn-lt"/>
            </a:endParaRPr>
          </a:p>
          <a:p>
            <a:r>
              <a:rPr lang="sr-Cyrl-RS" dirty="0" smtClean="0">
                <a:latin typeface="+mn-lt"/>
              </a:rPr>
              <a:t>Посебнан значај у тим односима има и </a:t>
            </a:r>
            <a:r>
              <a:rPr lang="sr-Cyrl-RS" b="1" dirty="0" smtClean="0">
                <a:solidFill>
                  <a:srgbClr val="FF0000"/>
                </a:solidFill>
                <a:latin typeface="+mn-lt"/>
              </a:rPr>
              <a:t>чување медицинске тајне</a:t>
            </a:r>
            <a:r>
              <a:rPr lang="sr-Cyrl-RS" dirty="0" smtClean="0">
                <a:solidFill>
                  <a:srgbClr val="FF0000"/>
                </a:solidFill>
                <a:latin typeface="+mn-lt"/>
              </a:rPr>
              <a:t>, </a:t>
            </a:r>
          </a:p>
          <a:p>
            <a:r>
              <a:rPr lang="sr-Cyrl-RS" dirty="0" smtClean="0">
                <a:latin typeface="+mn-lt"/>
              </a:rPr>
              <a:t>посебно </a:t>
            </a:r>
            <a:r>
              <a:rPr lang="sr-Cyrl-RS" b="1" dirty="0" smtClean="0">
                <a:solidFill>
                  <a:srgbClr val="FF0000"/>
                </a:solidFill>
                <a:latin typeface="+mn-lt"/>
              </a:rPr>
              <a:t>чување дигнитета и интегритета свако пацијента понаособ</a:t>
            </a:r>
            <a:r>
              <a:rPr lang="sr-Cyrl-RS" b="1" dirty="0" smtClean="0">
                <a:latin typeface="+mn-lt"/>
              </a:rPr>
              <a:t>.</a:t>
            </a:r>
          </a:p>
          <a:p>
            <a:r>
              <a:rPr lang="sr-Cyrl-RS" dirty="0" smtClean="0">
                <a:latin typeface="+mn-lt"/>
              </a:rPr>
              <a:t>ненаношењу телесног и ненаношење душевног бола. </a:t>
            </a:r>
          </a:p>
          <a:p>
            <a:endParaRPr lang="sr-Cyrl-RS" dirty="0">
              <a:latin typeface="+mn-lt"/>
            </a:endParaRPr>
          </a:p>
          <a:p>
            <a:r>
              <a:rPr lang="sr-Cyrl-RS" dirty="0" smtClean="0">
                <a:latin typeface="+mn-lt"/>
              </a:rPr>
              <a:t>Болестан човек је оптерећен је патњом, напетошћу, срџбома, надом, искушењима, </a:t>
            </a:r>
          </a:p>
          <a:p>
            <a:r>
              <a:rPr lang="sr-Cyrl-RS" dirty="0" smtClean="0">
                <a:latin typeface="+mn-lt"/>
              </a:rPr>
              <a:t>а највише очекивањима у излечење. </a:t>
            </a:r>
          </a:p>
          <a:p>
            <a:endParaRPr lang="sr-Cyrl-RS" dirty="0" smtClean="0">
              <a:latin typeface="+mn-lt"/>
            </a:endParaRPr>
          </a:p>
          <a:p>
            <a:r>
              <a:rPr lang="sr-Cyrl-RS" dirty="0" smtClean="0">
                <a:latin typeface="+mn-lt"/>
              </a:rPr>
              <a:t>Пацијент у одређеним случајевима може одбити лечење </a:t>
            </a:r>
          </a:p>
          <a:p>
            <a:r>
              <a:rPr lang="sr-Cyrl-RS" dirty="0" smtClean="0">
                <a:latin typeface="+mn-lt"/>
              </a:rPr>
              <a:t>из рациналних, или ирационалних разлога, или да једноставно нема разлога. Уколико пацијент не дозвољава преглед лекар нема право да га додирне. </a:t>
            </a:r>
          </a:p>
          <a:p>
            <a:endParaRPr lang="sr-Cyrl-RS" dirty="0">
              <a:latin typeface="+mn-lt"/>
            </a:endParaRPr>
          </a:p>
          <a:p>
            <a:r>
              <a:rPr lang="sr-Cyrl-RS" dirty="0" smtClean="0">
                <a:latin typeface="+mn-lt"/>
              </a:rPr>
              <a:t>У свим тим осетљивим ситуацијама,</a:t>
            </a:r>
          </a:p>
          <a:p>
            <a:r>
              <a:rPr lang="sr-Cyrl-RS" dirty="0" smtClean="0">
                <a:latin typeface="+mn-lt"/>
              </a:rPr>
              <a:t> како се лекар не би оглушио о </a:t>
            </a:r>
            <a:r>
              <a:rPr lang="sr-Cyrl-RS" b="1" dirty="0" smtClean="0">
                <a:latin typeface="+mn-lt"/>
              </a:rPr>
              <a:t>начело нешкодљивости, </a:t>
            </a:r>
          </a:p>
          <a:p>
            <a:r>
              <a:rPr lang="sr-Cyrl-RS" dirty="0" smtClean="0">
                <a:latin typeface="+mn-lt"/>
              </a:rPr>
              <a:t>потребно је да покаже много стрпљења и одвоји потребно време како би и пацијенту објаснио шта ће радити и какав је значај како прегледа тако и терапије.</a:t>
            </a:r>
            <a:endParaRPr lang="sr-Cyrl-RS" dirty="0">
              <a:latin typeface="+mn-lt"/>
            </a:endParaRPr>
          </a:p>
        </p:txBody>
      </p:sp>
    </p:spTree>
    <p:extLst>
      <p:ext uri="{BB962C8B-B14F-4D97-AF65-F5344CB8AC3E}">
        <p14:creationId xmlns:p14="http://schemas.microsoft.com/office/powerpoint/2010/main" xmlns="" val="19660968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000100" y="928670"/>
            <a:ext cx="7683814" cy="5214974"/>
          </a:xfrm>
          <a:prstGeom prst="rect">
            <a:avLst/>
          </a:prstGeom>
        </p:spPr>
        <p:txBody>
          <a:bodyPr/>
          <a:lstStyle/>
          <a:p>
            <a:pPr marL="265176" lvl="0" indent="-265176" fontAlgn="auto">
              <a:lnSpc>
                <a:spcPct val="80000"/>
              </a:lnSpc>
              <a:spcBef>
                <a:spcPts val="250"/>
              </a:spcBef>
              <a:spcAft>
                <a:spcPts val="0"/>
              </a:spcAft>
              <a:buClr>
                <a:schemeClr val="accent1"/>
              </a:buClr>
              <a:buSzPct val="80000"/>
            </a:pPr>
            <a:r>
              <a:rPr lang="sr-Cyrl-CS" sz="2000" b="1" dirty="0" smtClean="0">
                <a:latin typeface="Arial" pitchFamily="34" charset="0"/>
                <a:cs typeface="Arial" pitchFamily="34" charset="0"/>
              </a:rPr>
              <a:t>                    КЛИНИЧКА </a:t>
            </a:r>
            <a:r>
              <a:rPr lang="en-US" sz="2000" b="1" dirty="0" smtClean="0">
                <a:latin typeface="Arial" pitchFamily="34" charset="0"/>
                <a:cs typeface="Arial" pitchFamily="34" charset="0"/>
              </a:rPr>
              <a:t>ПРОПЕДЕВТИКА</a:t>
            </a:r>
            <a:endParaRPr lang="sr-Cyrl-CS" sz="2000" b="1" dirty="0" smtClean="0">
              <a:latin typeface="Arial" pitchFamily="34" charset="0"/>
              <a:cs typeface="Arial" pitchFamily="34" charset="0"/>
            </a:endParaRPr>
          </a:p>
          <a:p>
            <a:pPr marL="265176" lvl="0" indent="-265176" fontAlgn="auto">
              <a:lnSpc>
                <a:spcPct val="80000"/>
              </a:lnSpc>
              <a:spcBef>
                <a:spcPts val="250"/>
              </a:spcBef>
              <a:spcAft>
                <a:spcPts val="0"/>
              </a:spcAft>
              <a:buClr>
                <a:schemeClr val="accent1"/>
              </a:buClr>
              <a:buSzPct val="80000"/>
            </a:pPr>
            <a:endParaRPr lang="sr-Cyrl-CS" sz="2000" b="1" dirty="0" smtClean="0">
              <a:latin typeface="Arial" pitchFamily="34" charset="0"/>
              <a:cs typeface="Arial" pitchFamily="34" charset="0"/>
            </a:endParaRPr>
          </a:p>
          <a:p>
            <a:pPr marL="265176" lvl="0" indent="-265176" fontAlgn="auto">
              <a:lnSpc>
                <a:spcPct val="80000"/>
              </a:lnSpc>
              <a:spcBef>
                <a:spcPts val="250"/>
              </a:spcBef>
              <a:spcAft>
                <a:spcPts val="0"/>
              </a:spcAft>
              <a:buClr>
                <a:schemeClr val="accent1"/>
              </a:buClr>
              <a:buSzPct val="80000"/>
            </a:pPr>
            <a:endParaRPr kumimoji="0" lang="sr-Latn-CS" sz="2000" b="1" i="1"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 </a:t>
            </a: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ПРАКТИЧНА</a:t>
            </a:r>
            <a:r>
              <a:rPr kumimoji="0" lang="sr-Latn-CS" sz="1800" b="1" i="0" u="none" strike="noStrike" kern="1200" cap="none" spc="0" normalizeH="0" baseline="0" noProof="0" dirty="0" smtClean="0">
                <a:ln>
                  <a:noFill/>
                </a:ln>
                <a:effectLst/>
                <a:uLnTx/>
                <a:uFillTx/>
                <a:latin typeface="Arial" pitchFamily="34" charset="0"/>
                <a:cs typeface="Arial" pitchFamily="34" charset="0"/>
              </a:rPr>
              <a:t> </a:t>
            </a: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МЕДИЦИНСКА ДИСЦИПЛИНА</a:t>
            </a:r>
            <a:endParaRPr kumimoji="0" lang="sr-Cyrl-CS" sz="1800"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 </a:t>
            </a: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припрема</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 оспособљава и</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 учи </a:t>
            </a:r>
            <a:endParaRPr kumimoji="0" lang="sr-Cyrl-CS" sz="18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endParaRPr kumimoji="0" lang="en-US" sz="18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tabLst/>
              <a:defRPr/>
            </a:pP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КАКО СЕ ПОСТАВЉА ДИЈАГНОЗА БОЛЕСТИ</a:t>
            </a:r>
            <a:endParaRPr kumimoji="0" lang="sr-Cyrl-CS" sz="18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предмет који </a:t>
            </a:r>
            <a:r>
              <a:rPr lang="sr-Cyrl-CS" sz="1800" b="1" dirty="0" smtClean="0">
                <a:latin typeface="Arial" pitchFamily="34" charset="0"/>
                <a:cs typeface="Arial" pitchFamily="34" charset="0"/>
              </a:rPr>
              <a:t>повезује</a:t>
            </a:r>
          </a:p>
          <a:p>
            <a:pPr marL="548640" marR="0" lvl="1" indent="-201168" algn="l" defTabSz="914400" rtl="0" eaLnBrk="1" fontAlgn="auto" latinLnBrk="0" hangingPunct="1">
              <a:lnSpc>
                <a:spcPct val="80000"/>
              </a:lnSpc>
              <a:spcBef>
                <a:spcPts val="250"/>
              </a:spcBef>
              <a:spcAft>
                <a:spcPts val="0"/>
              </a:spcAft>
              <a:buClr>
                <a:schemeClr val="accent1"/>
              </a:buClr>
              <a:buSzPct val="100000"/>
              <a:tabLst/>
              <a:defRPr/>
            </a:pPr>
            <a:r>
              <a:rPr kumimoji="0" lang="sr-Cyrl-CS" sz="1800" b="1" i="0" u="none" strike="noStrike" kern="1200" cap="none" spc="0" normalizeH="0" noProof="0" dirty="0" smtClean="0">
                <a:ln>
                  <a:noFill/>
                </a:ln>
                <a:effectLst/>
                <a:uLnTx/>
                <a:uFillTx/>
                <a:latin typeface="Arial" pitchFamily="34" charset="0"/>
                <a:cs typeface="Arial" pitchFamily="34" charset="0"/>
              </a:rPr>
              <a:t>   </a:t>
            </a:r>
            <a:r>
              <a:rPr kumimoji="0" lang="sr-Latn-CS" sz="1800" b="1" i="0" u="none" strike="noStrike" kern="1200" cap="none" spc="0" normalizeH="0" baseline="0" noProof="0" dirty="0" smtClean="0">
                <a:ln>
                  <a:noFill/>
                </a:ln>
                <a:effectLst/>
                <a:uLnTx/>
                <a:uFillTx/>
                <a:latin typeface="Arial" pitchFamily="34" charset="0"/>
                <a:cs typeface="Arial" pitchFamily="34" charset="0"/>
              </a:rPr>
              <a:t> преклиничк</a:t>
            </a:r>
            <a:r>
              <a:rPr kumimoji="0" lang="sr-Cyrl-CS" sz="1800" b="1" i="0" u="none" strike="noStrike" kern="1200" cap="none" spc="0" normalizeH="0" baseline="0" noProof="0" dirty="0" smtClean="0">
                <a:ln>
                  <a:noFill/>
                </a:ln>
                <a:effectLst/>
                <a:uLnTx/>
                <a:uFillTx/>
                <a:latin typeface="Arial" pitchFamily="34" charset="0"/>
                <a:cs typeface="Arial" pitchFamily="34" charset="0"/>
              </a:rPr>
              <a:t>е</a:t>
            </a:r>
            <a:r>
              <a:rPr lang="sr-Cyrl-CS" sz="1800" b="1" dirty="0" smtClean="0">
                <a:latin typeface="Arial" pitchFamily="34" charset="0"/>
                <a:cs typeface="Arial" pitchFamily="34" charset="0"/>
              </a:rPr>
              <a:t> и </a:t>
            </a:r>
            <a:r>
              <a:rPr kumimoji="0" lang="sr-Latn-CS" sz="1800" b="1" i="0" u="none" strike="noStrike" kern="1200" cap="none" spc="0" normalizeH="0" baseline="0" noProof="0" dirty="0" smtClean="0">
                <a:ln>
                  <a:noFill/>
                </a:ln>
                <a:effectLst/>
                <a:uLnTx/>
                <a:uFillTx/>
                <a:latin typeface="Arial" pitchFamily="34" charset="0"/>
                <a:cs typeface="Arial" pitchFamily="34" charset="0"/>
              </a:rPr>
              <a:t>клиничк</a:t>
            </a:r>
            <a:r>
              <a:rPr kumimoji="0" lang="sr-Cyrl-CS" sz="1800" b="1" i="0" u="none" strike="noStrike" kern="1200" cap="none" spc="0" normalizeH="0" baseline="0" noProof="0" dirty="0" smtClean="0">
                <a:ln>
                  <a:noFill/>
                </a:ln>
                <a:effectLst/>
                <a:uLnTx/>
                <a:uFillTx/>
                <a:latin typeface="Arial" pitchFamily="34" charset="0"/>
                <a:cs typeface="Arial" pitchFamily="34" charset="0"/>
              </a:rPr>
              <a:t>е</a:t>
            </a:r>
            <a:r>
              <a:rPr kumimoji="0" lang="sr-Latn-CS" sz="1800" b="1" i="0" u="none" strike="noStrike" kern="1200" cap="none" spc="0" normalizeH="0" baseline="0" noProof="0" dirty="0" smtClean="0">
                <a:ln>
                  <a:noFill/>
                </a:ln>
                <a:effectLst/>
                <a:uLnTx/>
                <a:uFillTx/>
                <a:latin typeface="Arial" pitchFamily="34" charset="0"/>
                <a:cs typeface="Arial" pitchFamily="34" charset="0"/>
              </a:rPr>
              <a:t> медицински</a:t>
            </a:r>
            <a:r>
              <a:rPr kumimoji="0" lang="sr-Cyrl-CS" sz="1800" b="1" i="0" u="none" strike="noStrike" kern="1200" cap="none" spc="0" normalizeH="0" baseline="0" noProof="0" dirty="0" smtClean="0">
                <a:ln>
                  <a:noFill/>
                </a:ln>
                <a:effectLst/>
                <a:uLnTx/>
                <a:uFillTx/>
                <a:latin typeface="Arial" pitchFamily="34" charset="0"/>
                <a:cs typeface="Arial" pitchFamily="34" charset="0"/>
              </a:rPr>
              <a:t>е</a:t>
            </a:r>
            <a:r>
              <a:rPr kumimoji="0" lang="sr-Latn-CS" sz="1800" b="1" i="0" u="none" strike="noStrike" kern="1200" cap="none" spc="0" normalizeH="0" baseline="0" noProof="0" dirty="0" smtClean="0">
                <a:ln>
                  <a:noFill/>
                </a:ln>
                <a:effectLst/>
                <a:uLnTx/>
                <a:uFillTx/>
                <a:latin typeface="Arial" pitchFamily="34" charset="0"/>
                <a:cs typeface="Arial" pitchFamily="34" charset="0"/>
              </a:rPr>
              <a:t> дисциплин</a:t>
            </a:r>
            <a:r>
              <a:rPr kumimoji="0" lang="sr-Cyrl-CS" sz="1800" i="0" u="none" strike="noStrike" kern="1200" cap="none" spc="0" normalizeH="0" baseline="0" noProof="0" dirty="0" smtClean="0">
                <a:ln>
                  <a:noFill/>
                </a:ln>
                <a:effectLst/>
                <a:uLnTx/>
                <a:uFillTx/>
                <a:latin typeface="Arial" pitchFamily="34" charset="0"/>
                <a:cs typeface="Arial" pitchFamily="34" charset="0"/>
              </a:rPr>
              <a:t>е</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даје</a:t>
            </a:r>
            <a:r>
              <a:rPr kumimoji="0" lang="sr-Latn-CS" sz="1800" b="1" i="0" u="none" strike="noStrike" kern="1200" cap="none" spc="0" normalizeH="0" baseline="0" noProof="0" dirty="0" smtClean="0">
                <a:ln>
                  <a:noFill/>
                </a:ln>
                <a:effectLst/>
                <a:uLnTx/>
                <a:uFillTx/>
                <a:latin typeface="Arial" pitchFamily="34" charset="0"/>
                <a:cs typeface="Arial" pitchFamily="34" charset="0"/>
              </a:rPr>
              <a:t> </a:t>
            </a: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ОСНОВНА ЗНАЊА ИЗ </a:t>
            </a:r>
            <a:r>
              <a:rPr kumimoji="0" lang="en-U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K</a:t>
            </a: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ЛИНИЧКЕ МЕДИЦИНЕ</a:t>
            </a:r>
            <a:r>
              <a:rPr kumimoji="0" lang="sr-Latn-CS" sz="1800" b="1" i="0" u="none" strike="noStrike" kern="1200" cap="none" spc="0" normalizeH="0" baseline="0" noProof="0" dirty="0" smtClean="0">
                <a:ln>
                  <a:noFill/>
                </a:ln>
                <a:effectLst/>
                <a:uLnTx/>
                <a:uFillTx/>
                <a:latin typeface="Arial" pitchFamily="34" charset="0"/>
                <a:cs typeface="Arial" pitchFamily="34" charset="0"/>
              </a:rPr>
              <a:t>, </a:t>
            </a:r>
            <a:endParaRPr kumimoji="0" lang="sr-Cyrl-CS" sz="18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tabLst/>
              <a:defRPr/>
            </a:pPr>
            <a:r>
              <a:rPr lang="sr-Cyrl-CS" sz="1800" b="1" dirty="0" smtClean="0">
                <a:latin typeface="Arial" pitchFamily="34" charset="0"/>
                <a:cs typeface="Arial" pitchFamily="34" charset="0"/>
              </a:rPr>
              <a:t>   </a:t>
            </a:r>
            <a:r>
              <a:rPr kumimoji="0" lang="sr-Latn-CS" sz="1800" i="0" u="none" strike="noStrike" kern="1200" cap="none" spc="0" normalizeH="0" baseline="0" noProof="0" dirty="0" smtClean="0">
                <a:ln>
                  <a:noFill/>
                </a:ln>
                <a:effectLst/>
                <a:uLnTx/>
                <a:uFillTx/>
                <a:latin typeface="Arial" pitchFamily="34" charset="0"/>
                <a:cs typeface="Arial" pitchFamily="34" charset="0"/>
              </a:rPr>
              <a:t>која су неопходн</a:t>
            </a:r>
            <a:r>
              <a:rPr kumimoji="0" lang="sr-Cyrl-CS" sz="1800" i="0" u="none" strike="noStrike" kern="1200" cap="none" spc="0" normalizeH="0" baseline="0" noProof="0" dirty="0" smtClean="0">
                <a:ln>
                  <a:noFill/>
                </a:ln>
                <a:effectLst/>
                <a:uLnTx/>
                <a:uFillTx/>
                <a:latin typeface="Arial" pitchFamily="34" charset="0"/>
                <a:cs typeface="Arial" pitchFamily="34" charset="0"/>
              </a:rPr>
              <a:t>а</a:t>
            </a:r>
            <a:r>
              <a:rPr kumimoji="0" lang="sr-Cyrl-CS" sz="1800" i="0" u="none" strike="noStrike" kern="1200" cap="none" spc="0" normalizeH="0" noProof="0" dirty="0" smtClean="0">
                <a:ln>
                  <a:noFill/>
                </a:ln>
                <a:effectLst/>
                <a:uLnTx/>
                <a:uFillTx/>
                <a:latin typeface="Arial" pitchFamily="34" charset="0"/>
                <a:cs typeface="Arial" pitchFamily="34" charset="0"/>
              </a:rPr>
              <a:t> </a:t>
            </a:r>
            <a:r>
              <a:rPr kumimoji="0" lang="sr-Latn-CS" sz="1800" i="0" u="none" strike="noStrike" kern="1200" cap="none" spc="0" normalizeH="0" baseline="0" noProof="0" dirty="0" smtClean="0">
                <a:ln>
                  <a:noFill/>
                </a:ln>
                <a:effectLst/>
                <a:uLnTx/>
                <a:uFillTx/>
                <a:latin typeface="Arial" pitchFamily="34" charset="0"/>
                <a:cs typeface="Arial" pitchFamily="34" charset="0"/>
              </a:rPr>
              <a:t>сваком </a:t>
            </a:r>
            <a:r>
              <a:rPr kumimoji="0" lang="sr-Cyrl-CS" sz="1800" i="0" u="none" strike="noStrike" kern="1200" cap="none" spc="0" normalizeH="0" baseline="0" noProof="0" dirty="0" smtClean="0">
                <a:ln>
                  <a:noFill/>
                </a:ln>
                <a:effectLst/>
                <a:uLnTx/>
                <a:uFillTx/>
                <a:latin typeface="Arial" pitchFamily="34" charset="0"/>
                <a:cs typeface="Arial" pitchFamily="34" charset="0"/>
              </a:rPr>
              <a:t>медицинском раднику</a:t>
            </a:r>
          </a:p>
          <a:p>
            <a:pPr marL="548640" marR="0" lvl="1" indent="-201168" algn="l" defTabSz="914400" rtl="0" eaLnBrk="1" fontAlgn="auto" latinLnBrk="0" hangingPunct="1">
              <a:lnSpc>
                <a:spcPct val="80000"/>
              </a:lnSpc>
              <a:spcBef>
                <a:spcPts val="250"/>
              </a:spcBef>
              <a:spcAft>
                <a:spcPts val="0"/>
              </a:spcAft>
              <a:buClr>
                <a:schemeClr val="accent1"/>
              </a:buClr>
              <a:buSzPct val="100000"/>
              <a:tabLst/>
              <a:defRPr/>
            </a:pPr>
            <a:r>
              <a:rPr lang="sr-Cyrl-CS" sz="1800" dirty="0" smtClean="0">
                <a:latin typeface="Arial" pitchFamily="34" charset="0"/>
                <a:cs typeface="Arial" pitchFamily="34" charset="0"/>
              </a:rPr>
              <a:t>   </a:t>
            </a:r>
            <a:r>
              <a:rPr kumimoji="0" lang="sr-Latn-CS" sz="1800" i="0" u="none" strike="noStrike" kern="1200" cap="none" spc="0" normalizeH="0" baseline="0" noProof="0" dirty="0" smtClean="0">
                <a:ln>
                  <a:noFill/>
                </a:ln>
                <a:effectLst/>
                <a:uLnTx/>
                <a:uFillTx/>
                <a:latin typeface="Arial" pitchFamily="34" charset="0"/>
                <a:cs typeface="Arial" pitchFamily="34" charset="0"/>
              </a:rPr>
              <a:t>без обзира којом ће се клиничком дисциплином бавити </a:t>
            </a:r>
            <a:endParaRPr kumimoji="0" lang="sr-Cyrl-CS" sz="1800"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endParaRPr kumimoji="0" lang="sr-Latn-CS" sz="1800" b="1" i="0" u="none" strike="noStrike" kern="1200" cap="none" spc="0" normalizeH="0" baseline="0" noProof="0" dirty="0" smtClean="0">
              <a:ln>
                <a:noFill/>
              </a:ln>
              <a:solidFill>
                <a:schemeClr val="bg2"/>
              </a:solidFill>
              <a:effectLst/>
              <a:uLnTx/>
              <a:uFillTx/>
              <a:latin typeface="Times New Roman" pitchFamily="18" charset="0"/>
              <a:ea typeface="+mn-ea"/>
              <a:cs typeface="+mn-cs"/>
            </a:endParaRPr>
          </a:p>
          <a:p>
            <a:pPr marL="265176" marR="0" lvl="0" indent="-265176" algn="l" defTabSz="914400" rtl="0" eaLnBrk="1" fontAlgn="auto" latinLnBrk="0" hangingPunct="1">
              <a:lnSpc>
                <a:spcPct val="80000"/>
              </a:lnSpc>
              <a:spcBef>
                <a:spcPts val="250"/>
              </a:spcBef>
              <a:spcAft>
                <a:spcPts val="0"/>
              </a:spcAft>
              <a:buClr>
                <a:schemeClr val="accent1"/>
              </a:buClr>
              <a:buSzPct val="80000"/>
              <a:buFont typeface="Wingdings 2"/>
              <a:buChar char=""/>
              <a:tabLst/>
              <a:defRPr/>
            </a:pPr>
            <a:endParaRPr kumimoji="0" lang="sr-Latn-CS" sz="1800" b="0" i="0" u="none" strike="noStrike" kern="1200" cap="none" spc="0" normalizeH="0" baseline="0" noProof="0" dirty="0" smtClean="0">
              <a:ln>
                <a:noFill/>
              </a:ln>
              <a:solidFill>
                <a:schemeClr val="bg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857224" y="928670"/>
            <a:ext cx="7772400" cy="5000660"/>
          </a:xfrm>
          <a:prstGeom prst="rect">
            <a:avLst/>
          </a:prstGeom>
        </p:spPr>
        <p:txBody>
          <a:bodyPr/>
          <a:lstStyle/>
          <a:p>
            <a:pPr marL="548640" marR="0" lvl="1" indent="-201168" algn="l" defTabSz="914400" rtl="0" eaLnBrk="1" fontAlgn="auto" latinLnBrk="0" hangingPunct="1">
              <a:lnSpc>
                <a:spcPct val="100000"/>
              </a:lnSpc>
              <a:spcBef>
                <a:spcPts val="250"/>
              </a:spcBef>
              <a:spcAft>
                <a:spcPts val="0"/>
              </a:spcAft>
              <a:buClr>
                <a:schemeClr val="accent1"/>
              </a:buClr>
              <a:buSzPct val="100000"/>
              <a:buFontTx/>
              <a:buNone/>
              <a:tabLst/>
              <a:defRPr/>
            </a:pPr>
            <a:r>
              <a:rPr kumimoji="0" lang="sr-Latn-CS" sz="2400" b="1" i="0" u="none" strike="noStrike" kern="1200" cap="none" spc="0" normalizeH="0" baseline="0" noProof="0" dirty="0" smtClean="0">
                <a:ln>
                  <a:noFill/>
                </a:ln>
                <a:effectLst/>
                <a:uLnTx/>
                <a:uFillTx/>
                <a:latin typeface="Arial" pitchFamily="34" charset="0"/>
                <a:cs typeface="Arial" pitchFamily="34" charset="0"/>
              </a:rPr>
              <a:t>КЛИНИЧКА ПРОПЕДЕВТИКА </a:t>
            </a:r>
            <a:r>
              <a:rPr kumimoji="0" lang="sr-Cyrl-CS" sz="2400" b="1" i="0" u="none" strike="noStrike" kern="1200" cap="none" spc="0" normalizeH="0" baseline="0" noProof="0" dirty="0" smtClean="0">
                <a:ln>
                  <a:noFill/>
                </a:ln>
                <a:effectLst/>
                <a:uLnTx/>
                <a:uFillTx/>
                <a:latin typeface="Arial" pitchFamily="34" charset="0"/>
                <a:cs typeface="Arial" pitchFamily="34" charset="0"/>
              </a:rPr>
              <a:t>                        </a:t>
            </a:r>
          </a:p>
          <a:p>
            <a:pPr marL="548640" marR="0" lvl="1" indent="-201168" algn="l" defTabSz="914400" rtl="0" eaLnBrk="1" fontAlgn="auto" latinLnBrk="0" hangingPunct="1">
              <a:lnSpc>
                <a:spcPct val="100000"/>
              </a:lnSpc>
              <a:spcBef>
                <a:spcPts val="250"/>
              </a:spcBef>
              <a:spcAft>
                <a:spcPts val="0"/>
              </a:spcAft>
              <a:buClr>
                <a:schemeClr val="accent1"/>
              </a:buClr>
              <a:buSzPct val="100000"/>
              <a:buFontTx/>
              <a:buNone/>
              <a:tabLst/>
              <a:defRPr/>
            </a:pP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упознаје и ос</a:t>
            </a:r>
            <a:r>
              <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п</a:t>
            </a: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особљава </a:t>
            </a:r>
            <a:r>
              <a:rPr kumimoji="0" lang="sr-Latn-CS" sz="2000" b="1" i="0" u="none" strike="noStrike" kern="1200" cap="none" spc="0" normalizeH="0" baseline="0" noProof="0" dirty="0" smtClean="0">
                <a:ln>
                  <a:noFill/>
                </a:ln>
                <a:effectLst/>
                <a:uLnTx/>
                <a:uFillTx/>
                <a:latin typeface="Arial" pitchFamily="34" charset="0"/>
                <a:cs typeface="Arial" pitchFamily="34" charset="0"/>
              </a:rPr>
              <a:t>студента</a:t>
            </a: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100000"/>
              </a:lnSpc>
              <a:spcBef>
                <a:spcPts val="250"/>
              </a:spcBef>
              <a:spcAft>
                <a:spcPts val="0"/>
              </a:spcAft>
              <a:buClr>
                <a:schemeClr val="accent1"/>
              </a:buClr>
              <a:buSzPct val="100000"/>
              <a:buFontTx/>
              <a:buNone/>
              <a:tabLst/>
              <a:defRPr/>
            </a:pP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100000"/>
              </a:lnSpc>
              <a:spcBef>
                <a:spcPts val="250"/>
              </a:spcBef>
              <a:spcAft>
                <a:spcPts val="0"/>
              </a:spcAft>
              <a:buClr>
                <a:schemeClr val="accent1"/>
              </a:buClr>
              <a:buSzPct val="100000"/>
              <a:buFontTx/>
              <a:buNone/>
              <a:tabLst/>
              <a:defRPr/>
            </a:pP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786384" marR="0" lvl="2" indent="-182880" algn="l" defTabSz="914400" rtl="0" eaLnBrk="1" fontAlgn="auto" latinLnBrk="0" hangingPunct="1">
              <a:lnSpc>
                <a:spcPct val="100000"/>
              </a:lnSpc>
              <a:spcBef>
                <a:spcPts val="250"/>
              </a:spcBef>
              <a:spcAft>
                <a:spcPts val="0"/>
              </a:spcAft>
              <a:buClr>
                <a:schemeClr val="accent2">
                  <a:tint val="85000"/>
                  <a:satMod val="285000"/>
                </a:schemeClr>
              </a:buClr>
              <a:buSzPct val="100000"/>
              <a:buFont typeface="Wingdings 2"/>
              <a:buChar char=""/>
              <a:tabLst/>
              <a:defRPr/>
            </a:pPr>
            <a:r>
              <a:rPr lang="sr-Cyrl-CS" sz="1800" b="1" dirty="0" smtClean="0">
                <a:solidFill>
                  <a:srgbClr val="FF0000"/>
                </a:solidFill>
                <a:latin typeface="Arial" pitchFamily="34" charset="0"/>
                <a:cs typeface="Arial" pitchFamily="34" charset="0"/>
              </a:rPr>
              <a:t> </a:t>
            </a:r>
            <a:r>
              <a:rPr lang="sr-Cyrl-CS" sz="1800" b="1" dirty="0" smtClean="0">
                <a:latin typeface="Arial" pitchFamily="34" charset="0"/>
                <a:cs typeface="Arial" pitchFamily="34" charset="0"/>
              </a:rPr>
              <a:t>за</a:t>
            </a:r>
            <a:r>
              <a:rPr lang="sr-Cyrl-CS" sz="1800" b="1" dirty="0" smtClean="0">
                <a:solidFill>
                  <a:srgbClr val="FF0000"/>
                </a:solidFill>
                <a:latin typeface="Arial" pitchFamily="34" charset="0"/>
                <a:cs typeface="Arial" pitchFamily="34" charset="0"/>
              </a:rPr>
              <a:t> стручни </a:t>
            </a:r>
            <a:r>
              <a:rPr kumimoji="0" lang="sr-Cyrl-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приступ</a:t>
            </a:r>
            <a:r>
              <a:rPr kumimoji="0" lang="sr-Cyrl-CS" sz="1800" b="1" i="0" u="none" strike="noStrike" kern="1200" cap="none" spc="0" normalizeH="0" baseline="0" noProof="0" dirty="0" smtClean="0">
                <a:ln>
                  <a:noFill/>
                </a:ln>
                <a:effectLst/>
                <a:uLnTx/>
                <a:uFillTx/>
                <a:latin typeface="Arial" pitchFamily="34" charset="0"/>
                <a:cs typeface="Arial" pitchFamily="34" charset="0"/>
              </a:rPr>
              <a:t> болеснику</a:t>
            </a: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786384" marR="0" lvl="2" indent="-182880" algn="l" defTabSz="914400" rtl="0" eaLnBrk="1" fontAlgn="auto" latinLnBrk="0" hangingPunct="1">
              <a:lnSpc>
                <a:spcPct val="100000"/>
              </a:lnSpc>
              <a:spcBef>
                <a:spcPts val="250"/>
              </a:spcBef>
              <a:spcAft>
                <a:spcPts val="0"/>
              </a:spcAft>
              <a:buClr>
                <a:schemeClr val="accent2">
                  <a:tint val="85000"/>
                  <a:satMod val="285000"/>
                </a:schemeClr>
              </a:buClr>
              <a:buSzPct val="100000"/>
              <a:buFont typeface="Wingdings 2"/>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786384" marR="0" lvl="2" indent="-182880" algn="l" defTabSz="914400" rtl="0" eaLnBrk="1" fontAlgn="auto" latinLnBrk="0" hangingPunct="1">
              <a:lnSpc>
                <a:spcPct val="10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да </a:t>
            </a: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пажљиво и систематично прикупља податке </a:t>
            </a:r>
            <a:r>
              <a:rPr kumimoji="0" lang="sr-Cyrl-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                         </a:t>
            </a:r>
            <a:r>
              <a:rPr kumimoji="0" lang="sr-Latn-CS" sz="1800" i="0" u="none" strike="noStrike" kern="1200" cap="none" spc="0" normalizeH="0" baseline="0" noProof="0" dirty="0" smtClean="0">
                <a:ln>
                  <a:noFill/>
                </a:ln>
                <a:effectLst/>
                <a:uLnTx/>
                <a:uFillTx/>
                <a:latin typeface="Arial" pitchFamily="34" charset="0"/>
                <a:cs typeface="Arial" pitchFamily="34" charset="0"/>
              </a:rPr>
              <a:t>од болесника или чланова његове породице </a:t>
            </a:r>
            <a:r>
              <a:rPr kumimoji="0" lang="sr-Cyrl-CS" sz="1800" i="0" u="none" strike="noStrike" kern="1200" cap="none" spc="0" normalizeH="0" baseline="0" noProof="0" dirty="0" smtClean="0">
                <a:ln>
                  <a:noFill/>
                </a:ln>
                <a:effectLst/>
                <a:uLnTx/>
                <a:uFillTx/>
                <a:latin typeface="Arial" pitchFamily="34" charset="0"/>
                <a:cs typeface="Arial" pitchFamily="34" charset="0"/>
              </a:rPr>
              <a:t>                              </a:t>
            </a:r>
            <a:r>
              <a:rPr kumimoji="0" lang="sr-Latn-CS" sz="1800" i="0" u="none" strike="noStrike" kern="1200" cap="none" spc="0" normalizeH="0" baseline="0" noProof="0" dirty="0" smtClean="0">
                <a:ln>
                  <a:noFill/>
                </a:ln>
                <a:effectLst/>
                <a:uLnTx/>
                <a:uFillTx/>
                <a:latin typeface="Arial" pitchFamily="34" charset="0"/>
                <a:cs typeface="Arial" pitchFamily="34" charset="0"/>
              </a:rPr>
              <a:t>о начину испољавања болести</a:t>
            </a:r>
          </a:p>
          <a:p>
            <a:pPr marL="786384" marR="0" lvl="2" indent="-182880" algn="l" defTabSz="914400" rtl="0" eaLnBrk="1" fontAlgn="auto" latinLnBrk="0" hangingPunct="1">
              <a:lnSpc>
                <a:spcPct val="100000"/>
              </a:lnSpc>
              <a:spcBef>
                <a:spcPts val="250"/>
              </a:spcBef>
              <a:spcAft>
                <a:spcPts val="0"/>
              </a:spcAft>
              <a:buClr>
                <a:schemeClr val="accent2">
                  <a:tint val="85000"/>
                  <a:satMod val="285000"/>
                </a:schemeClr>
              </a:buClr>
              <a:buSzPct val="100000"/>
              <a:buFont typeface="Wingdings 2"/>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786384" marR="0" lvl="2" indent="-182880" algn="l" defTabSz="914400" rtl="0" eaLnBrk="1" fontAlgn="auto" latinLnBrk="0" hangingPunct="1">
              <a:lnSpc>
                <a:spcPct val="100000"/>
              </a:lnSpc>
              <a:spcBef>
                <a:spcPts val="250"/>
              </a:spcBef>
              <a:spcAft>
                <a:spcPts val="0"/>
              </a:spcAft>
              <a:buClr>
                <a:schemeClr val="accent2">
                  <a:tint val="85000"/>
                  <a:satMod val="285000"/>
                </a:schemeClr>
              </a:buClr>
              <a:buSzPct val="100000"/>
              <a:buFont typeface="Wingdings 2"/>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 како се обавља правилан, систематичан (физикалан) преглед</a:t>
            </a:r>
          </a:p>
          <a:p>
            <a:pPr marL="786384" marR="0" lvl="2" indent="-182880" algn="l" defTabSz="914400" rtl="0" eaLnBrk="1" fontAlgn="auto" latinLnBrk="0" hangingPunct="1">
              <a:lnSpc>
                <a:spcPct val="100000"/>
              </a:lnSpc>
              <a:spcBef>
                <a:spcPts val="250"/>
              </a:spcBef>
              <a:spcAft>
                <a:spcPts val="0"/>
              </a:spcAft>
              <a:buClr>
                <a:schemeClr val="accent2">
                  <a:tint val="85000"/>
                  <a:satMod val="285000"/>
                </a:schemeClr>
              </a:buClr>
              <a:buSzPct val="100000"/>
              <a:buFont typeface="Wingdings 2"/>
              <a:buChar char=""/>
              <a:tabLst/>
              <a:defRPr/>
            </a:pPr>
            <a:endParaRPr kumimoji="0" lang="sr-Latn-CS" sz="1800" i="0" u="none" strike="noStrike" kern="1200" cap="none" spc="0" normalizeH="0" baseline="0" noProof="0" dirty="0" smtClean="0">
              <a:ln>
                <a:noFill/>
              </a:ln>
              <a:effectLst/>
              <a:uLnTx/>
              <a:uFillTx/>
              <a:latin typeface="Arial" pitchFamily="34" charset="0"/>
              <a:cs typeface="Arial" pitchFamily="34" charset="0"/>
            </a:endParaRPr>
          </a:p>
          <a:p>
            <a:pPr marL="786384" marR="0" lvl="2" indent="-182880" algn="l" defTabSz="914400" rtl="0" eaLnBrk="1" fontAlgn="auto" latinLnBrk="0" hangingPunct="1">
              <a:lnSpc>
                <a:spcPct val="100000"/>
              </a:lnSpc>
              <a:spcBef>
                <a:spcPts val="250"/>
              </a:spcBef>
              <a:spcAft>
                <a:spcPts val="0"/>
              </a:spcAft>
              <a:buClr>
                <a:schemeClr val="accent2">
                  <a:tint val="85000"/>
                  <a:satMod val="285000"/>
                </a:schemeClr>
              </a:buClr>
              <a:buSzPct val="100000"/>
              <a:buFont typeface="Wingdings 2"/>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 да правилно примењује разне методе допунских испитивања </a:t>
            </a:r>
            <a:r>
              <a:rPr kumimoji="0" lang="sr-Cyrl-CS" sz="1800" i="0" u="none" strike="noStrike" kern="1200" cap="none" spc="0" normalizeH="0" baseline="0" noProof="0" dirty="0" smtClean="0">
                <a:ln>
                  <a:noFill/>
                </a:ln>
                <a:effectLst/>
                <a:uLnTx/>
                <a:uFillTx/>
                <a:latin typeface="Arial" pitchFamily="34" charset="0"/>
                <a:cs typeface="Arial" pitchFamily="34" charset="0"/>
              </a:rPr>
              <a:t> </a:t>
            </a:r>
            <a:r>
              <a:rPr kumimoji="0" lang="sr-Latn-CS" sz="1800" i="0" u="none" strike="noStrike" kern="1200" cap="none" spc="0" normalizeH="0" baseline="0" noProof="0" dirty="0" smtClean="0">
                <a:ln>
                  <a:noFill/>
                </a:ln>
                <a:effectLst/>
                <a:uLnTx/>
                <a:uFillTx/>
                <a:latin typeface="Arial" pitchFamily="34" charset="0"/>
                <a:cs typeface="Arial" pitchFamily="34" charset="0"/>
              </a:rPr>
              <a:t>и </a:t>
            </a: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правилно тумачи добијене</a:t>
            </a:r>
            <a:r>
              <a:rPr kumimoji="0" lang="sr-Cyrl-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 </a:t>
            </a: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резултате</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500034" y="1071546"/>
            <a:ext cx="8358246" cy="5214974"/>
          </a:xfrm>
          <a:prstGeom prst="rect">
            <a:avLst/>
          </a:prstGeom>
        </p:spPr>
        <p:txBody>
          <a:bodyPr/>
          <a:lstStyle/>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r>
              <a:rPr kumimoji="0" lang="sr-Cyrl-CS" sz="2800" b="1" i="0" u="none" strike="noStrike" kern="1200" cap="none" spc="0" normalizeH="0" baseline="0" noProof="0" dirty="0" smtClean="0">
                <a:ln>
                  <a:noFill/>
                </a:ln>
                <a:solidFill>
                  <a:srgbClr val="FF0000"/>
                </a:solidFill>
                <a:effectLst/>
                <a:uLnTx/>
                <a:uFillTx/>
                <a:latin typeface="Arial" pitchFamily="34" charset="0"/>
                <a:cs typeface="Arial" pitchFamily="34" charset="0"/>
              </a:rPr>
              <a:t>    </a:t>
            </a: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ПОЈАМ ЗДРАВЉА</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r>
              <a:rPr kumimoji="0" lang="sr-Cyrl-CS" sz="2000" b="1" i="0" u="none" strike="noStrike" kern="1200" cap="none" spc="0" normalizeH="0" baseline="0" noProof="0" dirty="0" smtClean="0">
                <a:ln>
                  <a:noFill/>
                </a:ln>
                <a:effectLst/>
                <a:uLnTx/>
                <a:uFillTx/>
                <a:latin typeface="Arial" pitchFamily="34" charset="0"/>
                <a:cs typeface="Arial" pitchFamily="34" charset="0"/>
              </a:rPr>
              <a:t>    </a:t>
            </a:r>
            <a:r>
              <a:rPr kumimoji="0" lang="sr-Latn-CS" sz="2000" b="1" i="0" u="none" strike="noStrike" kern="1200" cap="none" spc="0" normalizeH="0" baseline="0" noProof="0" dirty="0" smtClean="0">
                <a:ln>
                  <a:noFill/>
                </a:ln>
                <a:effectLst/>
                <a:uLnTx/>
                <a:uFillTx/>
                <a:latin typeface="Arial" pitchFamily="34" charset="0"/>
                <a:cs typeface="Arial" pitchFamily="34" charset="0"/>
              </a:rPr>
              <a:t>“Здравље је </a:t>
            </a: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складан однос и равнотежа </a:t>
            </a:r>
            <a:r>
              <a:rPr lang="sr-Cyrl-CS" sz="2000" b="1" dirty="0" smtClean="0">
                <a:solidFill>
                  <a:srgbClr val="FF0000"/>
                </a:solidFill>
                <a:latin typeface="Arial" pitchFamily="34" charset="0"/>
                <a:cs typeface="Arial" pitchFamily="34" charset="0"/>
              </a:rPr>
              <a:t> </a:t>
            </a: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у грађи и функцији </a:t>
            </a:r>
            <a:r>
              <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 </a:t>
            </a:r>
          </a:p>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r>
              <a:rPr lang="sr-Cyrl-CS" sz="2000" b="1" dirty="0" smtClean="0">
                <a:solidFill>
                  <a:srgbClr val="FF0000"/>
                </a:solidFill>
                <a:latin typeface="Arial" pitchFamily="34" charset="0"/>
                <a:cs typeface="Arial" pitchFamily="34" charset="0"/>
              </a:rPr>
              <a:t>      </a:t>
            </a:r>
            <a:r>
              <a:rPr kumimoji="0" lang="sr-Latn-CS" sz="2000" b="1" i="0" u="none" strike="noStrike" kern="1200" cap="none" spc="0" normalizeH="0" baseline="0" noProof="0" dirty="0" smtClean="0">
                <a:ln>
                  <a:noFill/>
                </a:ln>
                <a:effectLst/>
                <a:uLnTx/>
                <a:uFillTx/>
                <a:latin typeface="Arial" pitchFamily="34" charset="0"/>
                <a:cs typeface="Arial" pitchFamily="34" charset="0"/>
              </a:rPr>
              <a:t>ћелија разних ткива, органа и</a:t>
            </a:r>
            <a:r>
              <a:rPr kumimoji="0" lang="sr-Cyrl-CS" sz="2000" b="1" i="0" u="none" strike="noStrike" kern="1200" cap="none" spc="0" normalizeH="0" baseline="0" noProof="0" dirty="0" smtClean="0">
                <a:ln>
                  <a:noFill/>
                </a:ln>
                <a:effectLst/>
                <a:uLnTx/>
                <a:uFillTx/>
                <a:latin typeface="Arial" pitchFamily="34" charset="0"/>
                <a:cs typeface="Arial" pitchFamily="34" charset="0"/>
              </a:rPr>
              <a:t> </a:t>
            </a:r>
            <a:r>
              <a:rPr kumimoji="0" lang="sr-Latn-CS" sz="2000" b="1" i="0" u="none" strike="noStrike" kern="1200" cap="none" spc="0" normalizeH="0" baseline="0" noProof="0" dirty="0" smtClean="0">
                <a:ln>
                  <a:noFill/>
                </a:ln>
                <a:effectLst/>
                <a:uLnTx/>
                <a:uFillTx/>
                <a:latin typeface="Arial" pitchFamily="34" charset="0"/>
                <a:cs typeface="Arial" pitchFamily="34" charset="0"/>
              </a:rPr>
              <a:t>система органа </a:t>
            </a: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r>
              <a:rPr lang="sr-Cyrl-CS" sz="2000" b="1" dirty="0" smtClean="0">
                <a:latin typeface="Arial" pitchFamily="34" charset="0"/>
                <a:cs typeface="Arial" pitchFamily="34" charset="0"/>
              </a:rPr>
              <a:t>      </a:t>
            </a:r>
            <a:r>
              <a:rPr kumimoji="0" lang="sr-Latn-CS" sz="2000" b="1" i="0" u="none" strike="noStrike" kern="1200" cap="none" spc="0" normalizeH="0" baseline="0" noProof="0" dirty="0" smtClean="0">
                <a:ln>
                  <a:noFill/>
                </a:ln>
                <a:effectLst/>
                <a:uLnTx/>
                <a:uFillTx/>
                <a:latin typeface="Arial" pitchFamily="34" charset="0"/>
                <a:cs typeface="Arial" pitchFamily="34" charset="0"/>
              </a:rPr>
              <a:t>у човечјем организму”</a:t>
            </a: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r>
              <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     </a:t>
            </a:r>
          </a:p>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r>
              <a:rPr lang="sr-Cyrl-CS" sz="2000" b="1" dirty="0" smtClean="0">
                <a:solidFill>
                  <a:srgbClr val="FF0000"/>
                </a:solidFill>
                <a:latin typeface="Arial" pitchFamily="34" charset="0"/>
                <a:cs typeface="Arial" pitchFamily="34" charset="0"/>
              </a:rPr>
              <a:t>     </a:t>
            </a: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ПОЈАМ БОЛЕСТИ</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r>
              <a:rPr kumimoji="0" lang="sr-Cyrl-CS" sz="2000" b="1" i="0" u="none" strike="noStrike" kern="1200" cap="none" spc="0" normalizeH="0" baseline="0" noProof="0" dirty="0" smtClean="0">
                <a:ln>
                  <a:noFill/>
                </a:ln>
                <a:effectLst/>
                <a:uLnTx/>
                <a:uFillTx/>
                <a:latin typeface="Arial" pitchFamily="34" charset="0"/>
                <a:cs typeface="Arial" pitchFamily="34" charset="0"/>
              </a:rPr>
              <a:t>    </a:t>
            </a:r>
            <a:r>
              <a:rPr kumimoji="0" lang="sr-Latn-CS" sz="2000" b="1" i="0" u="none" strike="noStrike" kern="1200" cap="none" spc="0" normalizeH="0" baseline="0" noProof="0" dirty="0" smtClean="0">
                <a:ln>
                  <a:noFill/>
                </a:ln>
                <a:effectLst/>
                <a:uLnTx/>
                <a:uFillTx/>
                <a:latin typeface="Arial" pitchFamily="34" charset="0"/>
                <a:cs typeface="Arial" pitchFamily="34" charset="0"/>
              </a:rPr>
              <a:t>“Болест је </a:t>
            </a: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сваки поремећај грађе и функције </a:t>
            </a:r>
            <a:endPar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r>
              <a:rPr lang="sr-Cyrl-CS" sz="2000" b="1" dirty="0" smtClean="0">
                <a:latin typeface="Arial" pitchFamily="34" charset="0"/>
                <a:cs typeface="Arial" pitchFamily="34" charset="0"/>
              </a:rPr>
              <a:t>      </a:t>
            </a:r>
            <a:r>
              <a:rPr kumimoji="0" lang="sr-Latn-CS" sz="2000" b="1" i="0" u="none" strike="noStrike" kern="1200" cap="none" spc="0" normalizeH="0" baseline="0" noProof="0" dirty="0" smtClean="0">
                <a:ln>
                  <a:noFill/>
                </a:ln>
                <a:effectLst/>
                <a:uLnTx/>
                <a:uFillTx/>
                <a:latin typeface="Arial" pitchFamily="34" charset="0"/>
                <a:cs typeface="Arial" pitchFamily="34" charset="0"/>
              </a:rPr>
              <a:t>ћелија разних ткива, органа и система</a:t>
            </a:r>
            <a:r>
              <a:rPr kumimoji="0" lang="sr-Cyrl-CS" sz="2000" b="1" i="0" u="none" strike="noStrike" kern="1200" cap="none" spc="0" normalizeH="0" baseline="0" noProof="0" dirty="0" smtClean="0">
                <a:ln>
                  <a:noFill/>
                </a:ln>
                <a:effectLst/>
                <a:uLnTx/>
                <a:uFillTx/>
                <a:latin typeface="Arial" pitchFamily="34" charset="0"/>
                <a:cs typeface="Arial" pitchFamily="34" charset="0"/>
              </a:rPr>
              <a:t> </a:t>
            </a:r>
            <a:r>
              <a:rPr kumimoji="0" lang="sr-Latn-CS" sz="2000" b="1" i="0" u="none" strike="noStrike" kern="1200" cap="none" spc="0" normalizeH="0" baseline="0" noProof="0" dirty="0" smtClean="0">
                <a:ln>
                  <a:noFill/>
                </a:ln>
                <a:effectLst/>
                <a:uLnTx/>
                <a:uFillTx/>
                <a:latin typeface="Arial" pitchFamily="34" charset="0"/>
                <a:cs typeface="Arial" pitchFamily="34" charset="0"/>
              </a:rPr>
              <a:t>органа</a:t>
            </a: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lvl="0" indent="-265176" fontAlgn="auto">
              <a:spcBef>
                <a:spcPts val="250"/>
              </a:spcBef>
              <a:spcAft>
                <a:spcPts val="0"/>
              </a:spcAft>
              <a:buClr>
                <a:schemeClr val="accent1"/>
              </a:buClr>
              <a:buSzPct val="80000"/>
            </a:pPr>
            <a:r>
              <a:rPr lang="sr-Cyrl-CS" sz="2000" b="1" dirty="0" smtClean="0">
                <a:latin typeface="Arial" pitchFamily="34" charset="0"/>
                <a:cs typeface="Arial" pitchFamily="34" charset="0"/>
              </a:rPr>
              <a:t>      </a:t>
            </a:r>
            <a:r>
              <a:rPr lang="sr-Latn-CS" sz="2000" b="1" dirty="0" smtClean="0">
                <a:latin typeface="Arial" pitchFamily="34" charset="0"/>
                <a:cs typeface="Arial" pitchFamily="34" charset="0"/>
              </a:rPr>
              <a:t>у човечјем организму”</a:t>
            </a: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sr-Latn-CS" sz="2000" b="1" i="0" u="none" strike="noStrike" kern="1200" cap="none" spc="0" normalizeH="0" baseline="0" noProof="0" dirty="0" smtClean="0">
              <a:ln>
                <a:noFill/>
              </a:ln>
              <a:solidFill>
                <a:schemeClr val="bg2"/>
              </a:solidFill>
              <a:effectLst/>
              <a:uLnTx/>
              <a:uFillTx/>
              <a:latin typeface="Times New Roman" pitchFamily="18" charset="0"/>
              <a:ea typeface="+mn-ea"/>
              <a:cs typeface="+mn-cs"/>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sr-Latn-CS" sz="2400" b="0" i="0" u="none" strike="noStrike" kern="1200" cap="none" spc="0" normalizeH="0" baseline="0" noProof="0" dirty="0" smtClean="0">
              <a:ln>
                <a:noFill/>
              </a:ln>
              <a:solidFill>
                <a:schemeClr val="bg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714348" y="1195366"/>
            <a:ext cx="8186766" cy="5662634"/>
          </a:xfrm>
          <a:prstGeom prst="rect">
            <a:avLst/>
          </a:prstGeom>
        </p:spPr>
        <p:txBody>
          <a:bodyPr/>
          <a:lstStyle/>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r>
              <a:rPr kumimoji="0" lang="sr-Cyrl-CS" sz="2400" b="1" i="0" u="none" strike="noStrike" kern="1200" cap="none" spc="0" normalizeH="0" baseline="0" noProof="0" dirty="0" smtClean="0">
                <a:ln>
                  <a:noFill/>
                </a:ln>
                <a:solidFill>
                  <a:srgbClr val="FF0000"/>
                </a:solidFill>
                <a:effectLst/>
                <a:uLnTx/>
                <a:uFillTx/>
                <a:latin typeface="Arial" pitchFamily="34" charset="0"/>
                <a:cs typeface="Arial" pitchFamily="34" charset="0"/>
              </a:rPr>
              <a:t>   </a:t>
            </a: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ОСНОВНЕ ОДЛИКЕ БОЛЕСТИ</a:t>
            </a: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 </a:t>
            </a:r>
            <a:r>
              <a:rPr kumimoji="0" lang="sr-Latn-CS" b="1" i="0" u="none" strike="noStrike" kern="1200" cap="none" spc="0" normalizeH="0" baseline="0" noProof="0" dirty="0" smtClean="0">
                <a:ln>
                  <a:noFill/>
                </a:ln>
                <a:solidFill>
                  <a:srgbClr val="FF0000"/>
                </a:solidFill>
                <a:effectLst/>
                <a:uLnTx/>
                <a:uFillTx/>
                <a:latin typeface="Arial" pitchFamily="34" charset="0"/>
                <a:cs typeface="Arial" pitchFamily="34" charset="0"/>
              </a:rPr>
              <a:t>ЕТИОЛОГИЈА </a:t>
            </a:r>
            <a:r>
              <a:rPr kumimoji="0" lang="sr-Latn-CS" b="1" i="0" u="none" strike="noStrike" kern="1200" cap="none" spc="0" normalizeH="0" baseline="0" noProof="0" dirty="0" smtClean="0">
                <a:ln>
                  <a:noFill/>
                </a:ln>
                <a:effectLst/>
                <a:uLnTx/>
                <a:uFillTx/>
                <a:latin typeface="Arial" pitchFamily="34" charset="0"/>
                <a:cs typeface="Arial" pitchFamily="34" charset="0"/>
              </a:rPr>
              <a:t>- узроци болести</a:t>
            </a:r>
            <a:endParaRPr kumimoji="0" lang="sr-Cyrl-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endParaRPr kumimoji="0" lang="sr-Latn-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r>
              <a:rPr kumimoji="0" lang="sr-Latn-CS" b="1" i="0" u="none" strike="noStrike" kern="1200" cap="none" spc="0" normalizeH="0" baseline="0" noProof="0" dirty="0" smtClean="0">
                <a:ln>
                  <a:noFill/>
                </a:ln>
                <a:effectLst/>
                <a:uLnTx/>
                <a:uFillTx/>
                <a:latin typeface="Arial" pitchFamily="34" charset="0"/>
                <a:cs typeface="Arial" pitchFamily="34" charset="0"/>
              </a:rPr>
              <a:t> </a:t>
            </a:r>
            <a:r>
              <a:rPr kumimoji="0" lang="sr-Latn-CS" b="1" i="0" u="none" strike="noStrike" kern="1200" cap="none" spc="0" normalizeH="0" baseline="0" noProof="0" dirty="0" smtClean="0">
                <a:ln>
                  <a:noFill/>
                </a:ln>
                <a:solidFill>
                  <a:srgbClr val="FF0000"/>
                </a:solidFill>
                <a:effectLst/>
                <a:uLnTx/>
                <a:uFillTx/>
                <a:latin typeface="Arial" pitchFamily="34" charset="0"/>
                <a:cs typeface="Arial" pitchFamily="34" charset="0"/>
              </a:rPr>
              <a:t>ПАТОГЕНЕЗА</a:t>
            </a:r>
            <a:r>
              <a:rPr kumimoji="0" lang="sr-Latn-CS" b="1" i="0" u="none" strike="noStrike" kern="1200" cap="none" spc="0" normalizeH="0" baseline="0" noProof="0" dirty="0" smtClean="0">
                <a:ln>
                  <a:noFill/>
                </a:ln>
                <a:effectLst/>
                <a:uLnTx/>
                <a:uFillTx/>
                <a:latin typeface="Arial" pitchFamily="34" charset="0"/>
                <a:cs typeface="Arial" pitchFamily="34" charset="0"/>
              </a:rPr>
              <a:t> - начин настанка болести</a:t>
            </a:r>
            <a:endParaRPr kumimoji="0" lang="sr-Cyrl-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endParaRPr kumimoji="0" lang="sr-Latn-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r>
              <a:rPr kumimoji="0" lang="sr-Latn-CS" b="1" i="0" u="none" strike="noStrike" kern="1200" cap="none" spc="0" normalizeH="0" baseline="0" noProof="0" dirty="0" smtClean="0">
                <a:ln>
                  <a:noFill/>
                </a:ln>
                <a:effectLst/>
                <a:uLnTx/>
                <a:uFillTx/>
                <a:latin typeface="Arial" pitchFamily="34" charset="0"/>
                <a:cs typeface="Arial" pitchFamily="34" charset="0"/>
              </a:rPr>
              <a:t> </a:t>
            </a:r>
            <a:r>
              <a:rPr kumimoji="0" lang="sr-Latn-CS" b="1" i="0" u="none" strike="noStrike" kern="1200" cap="none" spc="0" normalizeH="0" baseline="0" noProof="0" dirty="0" smtClean="0">
                <a:ln>
                  <a:noFill/>
                </a:ln>
                <a:solidFill>
                  <a:srgbClr val="FF0000"/>
                </a:solidFill>
                <a:effectLst/>
                <a:uLnTx/>
                <a:uFillTx/>
                <a:latin typeface="Arial" pitchFamily="34" charset="0"/>
                <a:cs typeface="Arial" pitchFamily="34" charset="0"/>
              </a:rPr>
              <a:t>КЛИНИЧКА СЛИКА </a:t>
            </a:r>
            <a:r>
              <a:rPr kumimoji="0" lang="sr-Latn-CS" b="1" i="0" u="none" strike="noStrike" kern="1200" cap="none" spc="0" normalizeH="0" baseline="0" noProof="0" dirty="0" smtClean="0">
                <a:ln>
                  <a:noFill/>
                </a:ln>
                <a:effectLst/>
                <a:uLnTx/>
                <a:uFillTx/>
                <a:latin typeface="Arial" pitchFamily="34" charset="0"/>
                <a:cs typeface="Arial" pitchFamily="34" charset="0"/>
              </a:rPr>
              <a:t>- испољавање болести</a:t>
            </a:r>
            <a:endParaRPr kumimoji="0" lang="sr-Cyrl-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endParaRPr kumimoji="0" lang="sr-Latn-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r>
              <a:rPr kumimoji="0" lang="sr-Latn-CS" b="1" i="0" u="none" strike="noStrike" kern="1200" cap="none" spc="0" normalizeH="0" baseline="0" noProof="0" dirty="0" smtClean="0">
                <a:ln>
                  <a:noFill/>
                </a:ln>
                <a:effectLst/>
                <a:uLnTx/>
                <a:uFillTx/>
                <a:latin typeface="Arial" pitchFamily="34" charset="0"/>
                <a:cs typeface="Arial" pitchFamily="34" charset="0"/>
              </a:rPr>
              <a:t> </a:t>
            </a:r>
            <a:r>
              <a:rPr kumimoji="0" lang="sr-Latn-CS" b="1" i="0" u="none" strike="noStrike" kern="1200" cap="none" spc="0" normalizeH="0" baseline="0" noProof="0" dirty="0" smtClean="0">
                <a:ln>
                  <a:noFill/>
                </a:ln>
                <a:solidFill>
                  <a:srgbClr val="FF0000"/>
                </a:solidFill>
                <a:effectLst/>
                <a:uLnTx/>
                <a:uFillTx/>
                <a:latin typeface="Arial" pitchFamily="34" charset="0"/>
                <a:cs typeface="Arial" pitchFamily="34" charset="0"/>
              </a:rPr>
              <a:t>УТВРЂИВАЊЕ БОЛЕСТИ </a:t>
            </a:r>
            <a:r>
              <a:rPr kumimoji="0" lang="sr-Latn-CS" b="1" i="0" u="none" strike="noStrike" kern="1200" cap="none" spc="0" normalizeH="0" baseline="0" noProof="0" dirty="0" smtClean="0">
                <a:ln>
                  <a:noFill/>
                </a:ln>
                <a:effectLst/>
                <a:uLnTx/>
                <a:uFillTx/>
                <a:latin typeface="Arial" pitchFamily="34" charset="0"/>
                <a:cs typeface="Arial" pitchFamily="34" charset="0"/>
              </a:rPr>
              <a:t>- постављање дијагнозе</a:t>
            </a:r>
            <a:endParaRPr kumimoji="0" lang="sr-Cyrl-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endParaRPr kumimoji="0" lang="sr-Latn-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r>
              <a:rPr kumimoji="0" lang="sr-Latn-CS" b="1" i="0" u="none" strike="noStrike" kern="1200" cap="none" spc="0" normalizeH="0" baseline="0" noProof="0" dirty="0" smtClean="0">
                <a:ln>
                  <a:noFill/>
                </a:ln>
                <a:effectLst/>
                <a:uLnTx/>
                <a:uFillTx/>
                <a:latin typeface="Arial" pitchFamily="34" charset="0"/>
                <a:cs typeface="Arial" pitchFamily="34" charset="0"/>
              </a:rPr>
              <a:t> </a:t>
            </a:r>
            <a:r>
              <a:rPr kumimoji="0" lang="sr-Latn-CS" b="1" i="0" u="none" strike="noStrike" kern="1200" cap="none" spc="0" normalizeH="0" baseline="0" noProof="0" dirty="0" smtClean="0">
                <a:ln>
                  <a:noFill/>
                </a:ln>
                <a:solidFill>
                  <a:srgbClr val="FF0000"/>
                </a:solidFill>
                <a:effectLst/>
                <a:uLnTx/>
                <a:uFillTx/>
                <a:latin typeface="Arial" pitchFamily="34" charset="0"/>
                <a:cs typeface="Arial" pitchFamily="34" charset="0"/>
              </a:rPr>
              <a:t>ЛЕЧЕЊЕ БОЛЕСНИКА </a:t>
            </a:r>
            <a:r>
              <a:rPr kumimoji="0" lang="sr-Latn-CS" b="1" i="0" u="none" strike="noStrike" kern="1200" cap="none" spc="0" normalizeH="0" baseline="0" noProof="0" dirty="0" smtClean="0">
                <a:ln>
                  <a:noFill/>
                </a:ln>
                <a:effectLst/>
                <a:uLnTx/>
                <a:uFillTx/>
                <a:latin typeface="Arial" pitchFamily="34" charset="0"/>
                <a:cs typeface="Arial" pitchFamily="34" charset="0"/>
              </a:rPr>
              <a:t>- отклањање узрочника болести</a:t>
            </a:r>
            <a:endParaRPr kumimoji="0" lang="sr-Cyrl-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endParaRPr kumimoji="0" lang="sr-Latn-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r>
              <a:rPr kumimoji="0" lang="sr-Latn-CS" b="1" i="0" u="none" strike="noStrike" kern="1200" cap="none" spc="0" normalizeH="0" baseline="0" noProof="0" dirty="0" smtClean="0">
                <a:ln>
                  <a:noFill/>
                </a:ln>
                <a:effectLst/>
                <a:uLnTx/>
                <a:uFillTx/>
                <a:latin typeface="Arial" pitchFamily="34" charset="0"/>
                <a:cs typeface="Arial" pitchFamily="34" charset="0"/>
              </a:rPr>
              <a:t> </a:t>
            </a:r>
            <a:r>
              <a:rPr kumimoji="0" lang="sr-Latn-CS" b="1" i="0" u="none" strike="noStrike" kern="1200" cap="none" spc="0" normalizeH="0" baseline="0" noProof="0" dirty="0" smtClean="0">
                <a:ln>
                  <a:noFill/>
                </a:ln>
                <a:solidFill>
                  <a:srgbClr val="FF0000"/>
                </a:solidFill>
                <a:effectLst/>
                <a:uLnTx/>
                <a:uFillTx/>
                <a:latin typeface="Arial" pitchFamily="34" charset="0"/>
                <a:cs typeface="Arial" pitchFamily="34" charset="0"/>
              </a:rPr>
              <a:t>ЕВОЛУЦИЈА БОЛЕСТИ </a:t>
            </a:r>
            <a:r>
              <a:rPr kumimoji="0" lang="sr-Latn-CS" b="1" i="0" u="none" strike="noStrike" kern="1200" cap="none" spc="0" normalizeH="0" baseline="0" noProof="0" dirty="0" smtClean="0">
                <a:ln>
                  <a:noFill/>
                </a:ln>
                <a:effectLst/>
                <a:uLnTx/>
                <a:uFillTx/>
                <a:latin typeface="Arial" pitchFamily="34" charset="0"/>
                <a:cs typeface="Arial" pitchFamily="34" charset="0"/>
              </a:rPr>
              <a:t>- ток болести</a:t>
            </a:r>
            <a:endParaRPr kumimoji="0" lang="sr-Cyrl-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endParaRPr kumimoji="0" lang="sr-Latn-C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r>
              <a:rPr kumimoji="0" lang="sr-Latn-CS" b="1" i="0" u="none" strike="noStrike" kern="1200" cap="none" spc="0" normalizeH="0" baseline="0" noProof="0" dirty="0" smtClean="0">
                <a:ln>
                  <a:noFill/>
                </a:ln>
                <a:effectLst/>
                <a:uLnTx/>
                <a:uFillTx/>
                <a:latin typeface="Arial" pitchFamily="34" charset="0"/>
                <a:cs typeface="Arial" pitchFamily="34" charset="0"/>
              </a:rPr>
              <a:t> </a:t>
            </a:r>
            <a:r>
              <a:rPr kumimoji="0" lang="sr-Latn-CS" b="1" i="0" u="none" strike="noStrike" kern="1200" cap="none" spc="0" normalizeH="0" baseline="0" noProof="0" dirty="0" smtClean="0">
                <a:ln>
                  <a:noFill/>
                </a:ln>
                <a:solidFill>
                  <a:srgbClr val="FF0000"/>
                </a:solidFill>
                <a:effectLst/>
                <a:uLnTx/>
                <a:uFillTx/>
                <a:latin typeface="Arial" pitchFamily="34" charset="0"/>
                <a:cs typeface="Arial" pitchFamily="34" charset="0"/>
              </a:rPr>
              <a:t>ИСХОД БОЛЕСТИ </a:t>
            </a:r>
            <a:r>
              <a:rPr kumimoji="0" lang="sr-Latn-CS" b="1" i="0" u="none" strike="noStrike" kern="1200" cap="none" spc="0" normalizeH="0" baseline="0" noProof="0" dirty="0" smtClean="0">
                <a:ln>
                  <a:noFill/>
                </a:ln>
                <a:effectLst/>
                <a:uLnTx/>
                <a:uFillTx/>
                <a:latin typeface="Arial" pitchFamily="34" charset="0"/>
                <a:cs typeface="Arial" pitchFamily="34" charset="0"/>
              </a:rPr>
              <a:t>- завршетак болести</a:t>
            </a:r>
            <a:endParaRPr kumimoji="0" lang="en-US"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kumimoji="0" lang="sr-Latn-CS" sz="2400" b="0" i="0" u="none" strike="noStrike" kern="1200" cap="none" spc="0" normalizeH="0" baseline="0" noProof="0" dirty="0" smtClean="0">
              <a:ln>
                <a:noFill/>
              </a:ln>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785786" y="500042"/>
            <a:ext cx="7772400" cy="5124472"/>
          </a:xfrm>
          <a:prstGeom prst="rect">
            <a:avLst/>
          </a:prstGeom>
        </p:spPr>
        <p:txBody>
          <a:bodyPr/>
          <a:lstStyle/>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r>
              <a:rPr kumimoji="0" lang="sr-Latn-CS" sz="2400" b="1" i="0" u="none" strike="noStrike" kern="1200" cap="none" spc="0" normalizeH="0" baseline="0" noProof="0" dirty="0" smtClean="0">
                <a:ln>
                  <a:noFill/>
                </a:ln>
                <a:effectLst/>
                <a:uLnTx/>
                <a:uFillTx/>
                <a:latin typeface="Arial" pitchFamily="34" charset="0"/>
                <a:cs typeface="Arial" pitchFamily="34" charset="0"/>
              </a:rPr>
              <a:t>ЕТИОЛОГИЈА БОЛЕСТИ</a:t>
            </a:r>
            <a:endParaRPr kumimoji="0" lang="sr-Cyrl-CS" sz="24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80000"/>
              </a:lnSpc>
              <a:spcBef>
                <a:spcPts val="250"/>
              </a:spcBef>
              <a:spcAft>
                <a:spcPts val="0"/>
              </a:spcAft>
              <a:buClr>
                <a:schemeClr val="accent1"/>
              </a:buClr>
              <a:buSzPct val="80000"/>
              <a:buFont typeface="Wingdings 2"/>
              <a:buChar char=""/>
              <a:tabLst/>
              <a:defRPr/>
            </a:pPr>
            <a:endPar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СПОЉАШЊИ ЕТИОЛОШКИ ЧИНИОЦИ БОЛЕСТИ</a:t>
            </a:r>
          </a:p>
          <a:p>
            <a:pPr marL="265176" marR="0" lvl="0" indent="-265176" algn="l" defTabSz="914400" rtl="0" eaLnBrk="1" fontAlgn="auto" latinLnBrk="0" hangingPunct="1">
              <a:lnSpc>
                <a:spcPct val="80000"/>
              </a:lnSpc>
              <a:spcBef>
                <a:spcPts val="250"/>
              </a:spcBef>
              <a:spcAft>
                <a:spcPts val="0"/>
              </a:spcAft>
              <a:buClr>
                <a:schemeClr val="accent1"/>
              </a:buClr>
              <a:buSzPct val="80000"/>
              <a:buFont typeface="Wingdings 2"/>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ФИЗИЧКИ</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механичке силе</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топлота и хладноћа</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промене атмосферског притиска</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електрична струја</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јонизујуће зрачење</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ХЕМИЈСКИ</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индустријска хемијска средства</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хемијска средства која се користе у домаћинству</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отрови животиња и биљака</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лекови у количинама већим од терапијских доза</a:t>
            </a:r>
            <a:endParaRPr kumimoji="0" lang="sr-Cyrl-CS" sz="1800" i="0" u="none" strike="noStrike" kern="1200" cap="none" spc="0" normalizeH="0" baseline="0" noProof="0" dirty="0" smtClean="0">
              <a:ln>
                <a:noFill/>
              </a:ln>
              <a:effectLst/>
              <a:uLnTx/>
              <a:uFillTx/>
              <a:latin typeface="Arial" pitchFamily="34" charset="0"/>
              <a:cs typeface="Arial" pitchFamily="34" charset="0"/>
            </a:endParaRP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endParaRPr lang="sr-Cyrl-CS" sz="1800" b="1" dirty="0" smtClean="0">
              <a:latin typeface="Arial" pitchFamily="34" charset="0"/>
              <a:cs typeface="Arial" pitchFamily="34" charset="0"/>
            </a:endParaRPr>
          </a:p>
          <a:p>
            <a:pPr marL="548640" lvl="1" indent="-201168" fontAlgn="auto">
              <a:spcBef>
                <a:spcPts val="250"/>
              </a:spcBef>
              <a:spcAft>
                <a:spcPts val="0"/>
              </a:spcAft>
              <a:buClr>
                <a:schemeClr val="accent1"/>
              </a:buClr>
              <a:buSzPct val="100000"/>
              <a:buFont typeface="Verdana"/>
              <a:buChar char="◦"/>
              <a:defRPr/>
            </a:pPr>
            <a:r>
              <a:rPr lang="sr-Latn-CS" sz="1800" b="1" dirty="0" smtClean="0">
                <a:solidFill>
                  <a:srgbClr val="FF0000"/>
                </a:solidFill>
                <a:latin typeface="Arial" pitchFamily="34" charset="0"/>
                <a:cs typeface="Arial" pitchFamily="34" charset="0"/>
              </a:rPr>
              <a:t>БИОЛОШКИ</a:t>
            </a:r>
          </a:p>
          <a:p>
            <a:pPr marL="786384" lvl="2" indent="-182880" fontAlgn="auto">
              <a:spcBef>
                <a:spcPts val="250"/>
              </a:spcBef>
              <a:spcAft>
                <a:spcPts val="0"/>
              </a:spcAft>
              <a:buClr>
                <a:schemeClr val="accent2">
                  <a:tint val="85000"/>
                  <a:satMod val="285000"/>
                </a:schemeClr>
              </a:buClr>
              <a:buSzPct val="100000"/>
              <a:buFont typeface="Wingdings 2"/>
              <a:buChar char=""/>
              <a:defRPr/>
            </a:pPr>
            <a:r>
              <a:rPr lang="sr-Latn-CS" sz="1800" dirty="0" smtClean="0">
                <a:latin typeface="Arial" pitchFamily="34" charset="0"/>
                <a:cs typeface="Arial" pitchFamily="34" charset="0"/>
              </a:rPr>
              <a:t>биолошки  чиниоци </a:t>
            </a:r>
            <a:r>
              <a:rPr lang="sr-Cyrl-CS" sz="1800" dirty="0" smtClean="0">
                <a:latin typeface="Arial" pitchFamily="34" charset="0"/>
                <a:cs typeface="Arial" pitchFamily="34" charset="0"/>
              </a:rPr>
              <a:t> биљног или </a:t>
            </a:r>
            <a:r>
              <a:rPr lang="sr-Latn-CS" sz="1800" dirty="0" smtClean="0">
                <a:latin typeface="Arial" pitchFamily="34" charset="0"/>
                <a:cs typeface="Arial" pitchFamily="34" charset="0"/>
              </a:rPr>
              <a:t>животињског порекла</a:t>
            </a:r>
          </a:p>
          <a:p>
            <a:pPr marL="786384" lvl="2" indent="-182880" fontAlgn="auto">
              <a:spcBef>
                <a:spcPts val="250"/>
              </a:spcBef>
              <a:spcAft>
                <a:spcPts val="0"/>
              </a:spcAft>
              <a:buClr>
                <a:schemeClr val="accent2">
                  <a:tint val="85000"/>
                  <a:satMod val="285000"/>
                </a:schemeClr>
              </a:buClr>
              <a:buSzPct val="100000"/>
              <a:defRPr/>
            </a:pPr>
            <a:endParaRPr lang="sr-Latn-CS" sz="1800" b="1" dirty="0" smtClean="0">
              <a:latin typeface="Arial" pitchFamily="34" charset="0"/>
              <a:cs typeface="Arial" pitchFamily="34" charset="0"/>
            </a:endParaRPr>
          </a:p>
          <a:p>
            <a:pPr marL="548640" lvl="1" indent="-201168" fontAlgn="auto">
              <a:spcBef>
                <a:spcPts val="250"/>
              </a:spcBef>
              <a:spcAft>
                <a:spcPts val="0"/>
              </a:spcAft>
              <a:buClr>
                <a:schemeClr val="accent1"/>
              </a:buClr>
              <a:buSzPct val="100000"/>
              <a:buFont typeface="Verdana"/>
              <a:buChar char="◦"/>
              <a:defRPr/>
            </a:pPr>
            <a:r>
              <a:rPr lang="sr-Latn-CS" sz="1800" b="1" dirty="0" smtClean="0">
                <a:solidFill>
                  <a:srgbClr val="FF0000"/>
                </a:solidFill>
                <a:latin typeface="Arial" pitchFamily="34" charset="0"/>
                <a:cs typeface="Arial" pitchFamily="34" charset="0"/>
              </a:rPr>
              <a:t>НЕПРАВИЛНА ИСХРАНА</a:t>
            </a:r>
          </a:p>
          <a:p>
            <a:pPr marL="786384" lvl="2" indent="-182880" fontAlgn="auto">
              <a:spcBef>
                <a:spcPts val="250"/>
              </a:spcBef>
              <a:spcAft>
                <a:spcPts val="0"/>
              </a:spcAft>
              <a:buClr>
                <a:schemeClr val="accent2">
                  <a:tint val="85000"/>
                  <a:satMod val="285000"/>
                </a:schemeClr>
              </a:buClr>
              <a:buSzPct val="100000"/>
              <a:buFont typeface="Wingdings 2"/>
              <a:buChar char=""/>
              <a:defRPr/>
            </a:pPr>
            <a:r>
              <a:rPr lang="sr-Latn-CS" sz="1800" dirty="0" smtClean="0">
                <a:latin typeface="Arial" pitchFamily="34" charset="0"/>
                <a:cs typeface="Arial" pitchFamily="34" charset="0"/>
              </a:rPr>
              <a:t>недовољно</a:t>
            </a:r>
            <a:r>
              <a:rPr lang="sr-Cyrl-CS" sz="1800" dirty="0" smtClean="0">
                <a:latin typeface="Arial" pitchFamily="34" charset="0"/>
                <a:cs typeface="Arial" pitchFamily="34" charset="0"/>
              </a:rPr>
              <a:t> или сувишно</a:t>
            </a:r>
            <a:r>
              <a:rPr lang="sr-Latn-CS" sz="1800" dirty="0" smtClean="0">
                <a:latin typeface="Arial" pitchFamily="34" charset="0"/>
                <a:cs typeface="Arial" pitchFamily="34" charset="0"/>
              </a:rPr>
              <a:t> уношење хранљивих материја</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Tx/>
              <a:buNone/>
              <a:tabLst/>
              <a:defRPr/>
            </a:pPr>
            <a:endParaRPr kumimoji="0" lang="sr-Latn-CS" sz="1800" b="1" i="0" u="none" strike="noStrike" kern="1200" cap="none" spc="0" normalizeH="0" baseline="0" noProof="0" dirty="0" smtClean="0">
              <a:ln>
                <a:noFill/>
              </a:ln>
              <a:solidFill>
                <a:schemeClr val="bg2"/>
              </a:solidFill>
              <a:effectLst/>
              <a:uLnTx/>
              <a:uFillTx/>
              <a:latin typeface="Times New Roman" pitchFamily="18" charset="0"/>
              <a:ea typeface="+mn-ea"/>
              <a:cs typeface="+mn-cs"/>
            </a:endParaRP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endParaRPr kumimoji="0" lang="en-US" sz="1800" b="1" i="0" u="none" strike="noStrike" kern="1200" cap="none" spc="0" normalizeH="0" baseline="0" noProof="0" dirty="0" smtClean="0">
              <a:ln>
                <a:noFill/>
              </a:ln>
              <a:solidFill>
                <a:schemeClr val="bg2"/>
              </a:solidFill>
              <a:effectLst/>
              <a:uLnTx/>
              <a:uFillTx/>
              <a:latin typeface="Times New Roman" pitchFamily="18" charset="0"/>
              <a:ea typeface="+mn-ea"/>
              <a:cs typeface="+mn-cs"/>
            </a:endParaRP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endParaRPr kumimoji="0" lang="sr-Latn-CS" sz="1800" b="1" i="0" u="none" strike="noStrike" kern="1200" cap="none" spc="0" normalizeH="0" baseline="0" noProof="0" dirty="0" smtClean="0">
              <a:ln>
                <a:noFill/>
              </a:ln>
              <a:solidFill>
                <a:schemeClr val="tx1"/>
              </a:solidFill>
              <a:effectLst/>
              <a:uLnTx/>
              <a:uFillTx/>
              <a:latin typeface="Times New Roman" pitchFamily="18" charset="0"/>
              <a:ea typeface="+mn-ea"/>
              <a:cs typeface="+mn-cs"/>
            </a:endParaRP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endParaRPr kumimoji="0" lang="sr-Latn-CS" sz="1800" b="0" i="0" u="none" strike="noStrike" kern="1200" cap="none" spc="0" normalizeH="0" baseline="0" noProof="0" dirty="0" smtClean="0">
              <a:ln>
                <a:noFill/>
              </a:ln>
              <a:solidFill>
                <a:schemeClr val="tx1"/>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14282" y="500042"/>
            <a:ext cx="8929718" cy="4643438"/>
          </a:xfrm>
          <a:prstGeom prst="rect">
            <a:avLst/>
          </a:prstGeom>
        </p:spPr>
        <p:txBody>
          <a:bodyPr/>
          <a:lstStyle/>
          <a:p>
            <a:pPr marL="548640" marR="0" lvl="1" indent="-201168" algn="l" defTabSz="914400" rtl="0" eaLnBrk="1" fontAlgn="auto" latinLnBrk="0" hangingPunct="1">
              <a:lnSpc>
                <a:spcPct val="80000"/>
              </a:lnSpc>
              <a:spcBef>
                <a:spcPts val="250"/>
              </a:spcBef>
              <a:spcAft>
                <a:spcPts val="0"/>
              </a:spcAft>
              <a:buClr>
                <a:schemeClr val="accent1"/>
              </a:buClr>
              <a:buSzPct val="100000"/>
              <a:buFontTx/>
              <a:buNone/>
              <a:tabLst/>
              <a:defRPr/>
            </a:pPr>
            <a:r>
              <a:rPr kumimoji="0" lang="sr-Cyrl-CS" b="1" i="0" u="none" strike="noStrike" kern="1200" cap="none" spc="0" normalizeH="0" baseline="0" noProof="0" dirty="0" smtClean="0">
                <a:ln>
                  <a:noFill/>
                </a:ln>
                <a:effectLst/>
                <a:uLnTx/>
                <a:uFillTx/>
                <a:latin typeface="Arial" pitchFamily="34" charset="0"/>
                <a:cs typeface="Arial" pitchFamily="34" charset="0"/>
              </a:rPr>
              <a:t> </a:t>
            </a: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r>
              <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        УНУТРАШЊИ ЕТИОЛОШКИ ЧИНИОЦИ БОЛЕСТИ</a:t>
            </a: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endPar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r>
              <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НАСЛЕДНИ ПОРЕМЕЋАЈИ</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Cyrl-CS" b="1" i="0" u="none" strike="noStrike" kern="1200" cap="none" spc="0" normalizeH="0" baseline="0" noProof="0" dirty="0" smtClean="0">
                <a:ln>
                  <a:noFill/>
                </a:ln>
                <a:effectLst/>
                <a:uLnTx/>
                <a:uFillTx/>
                <a:latin typeface="Arial" pitchFamily="34" charset="0"/>
                <a:cs typeface="Arial" pitchFamily="34" charset="0"/>
              </a:rPr>
              <a:t>условљавају наследне или породичне болести</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tabLst/>
              <a:defRPr/>
            </a:pPr>
            <a:r>
              <a:rPr kumimoji="0" lang="sr-Cyrl-CS" b="1" i="0" u="none" strike="noStrike" kern="1200" cap="none" spc="0" normalizeH="0" baseline="0" noProof="0" dirty="0" smtClean="0">
                <a:ln>
                  <a:noFill/>
                </a:ln>
                <a:effectLst/>
                <a:uLnTx/>
                <a:uFillTx/>
                <a:latin typeface="Arial" pitchFamily="34" charset="0"/>
                <a:cs typeface="Arial" pitchFamily="34" charset="0"/>
              </a:rPr>
              <a:t>   -</a:t>
            </a:r>
            <a:r>
              <a:rPr kumimoji="0" lang="sr-Cyrl-CS" b="1" i="0" u="none" strike="noStrike" kern="1200" cap="none" spc="0" normalizeH="0" noProof="0" dirty="0" smtClean="0">
                <a:ln>
                  <a:noFill/>
                </a:ln>
                <a:effectLst/>
                <a:uLnTx/>
                <a:uFillTx/>
                <a:latin typeface="Arial" pitchFamily="34" charset="0"/>
                <a:cs typeface="Arial" pitchFamily="34" charset="0"/>
              </a:rPr>
              <a:t> </a:t>
            </a:r>
            <a:r>
              <a:rPr kumimoji="0" lang="sr-Cyrl-CS" b="1" i="0" u="none" strike="noStrike" kern="1200" cap="none" spc="0" normalizeH="0" baseline="0" noProof="0" dirty="0" smtClean="0">
                <a:ln>
                  <a:noFill/>
                </a:ln>
                <a:effectLst/>
                <a:uLnTx/>
                <a:uFillTx/>
                <a:latin typeface="Arial" pitchFamily="34" charset="0"/>
                <a:cs typeface="Arial" pitchFamily="34" charset="0"/>
              </a:rPr>
              <a:t>болести које потомци наслеђују од родитеља или ранијих предака </a:t>
            </a:r>
          </a:p>
          <a:p>
            <a:pPr marL="1024128" lvl="3" indent="-182880" fontAlgn="auto">
              <a:lnSpc>
                <a:spcPct val="80000"/>
              </a:lnSpc>
              <a:spcBef>
                <a:spcPts val="230"/>
              </a:spcBef>
              <a:spcAft>
                <a:spcPts val="0"/>
              </a:spcAft>
              <a:buClr>
                <a:schemeClr val="accent2">
                  <a:tint val="85000"/>
                  <a:satMod val="285000"/>
                </a:schemeClr>
              </a:buClr>
              <a:buSzPct val="112000"/>
              <a:buFont typeface="Verdana"/>
              <a:buChar char="◦"/>
            </a:pPr>
            <a:r>
              <a:rPr kumimoji="0" lang="sr-Cyrl-CS" b="1" i="0" u="none" strike="noStrike" kern="1200" cap="none" spc="0" normalizeH="0" baseline="0" noProof="0" dirty="0" smtClean="0">
                <a:ln>
                  <a:noFill/>
                </a:ln>
                <a:effectLst/>
                <a:uLnTx/>
                <a:uFillTx/>
                <a:latin typeface="Arial" pitchFamily="34" charset="0"/>
                <a:cs typeface="Arial" pitchFamily="34" charset="0"/>
              </a:rPr>
              <a:t> </a:t>
            </a:r>
            <a:r>
              <a:rPr kumimoji="0" lang="sr-Cyrl-CS" i="0" u="none" strike="noStrike" kern="1200" cap="none" spc="0" normalizeH="0" baseline="0" noProof="0" dirty="0" smtClean="0">
                <a:ln>
                  <a:noFill/>
                </a:ln>
                <a:effectLst/>
                <a:uLnTx/>
                <a:uFillTx/>
                <a:latin typeface="Arial" pitchFamily="34" charset="0"/>
                <a:cs typeface="Arial" pitchFamily="34" charset="0"/>
              </a:rPr>
              <a:t>промена броја и </a:t>
            </a:r>
            <a:r>
              <a:rPr lang="sr-Cyrl-CS" dirty="0" smtClean="0">
                <a:latin typeface="Arial" pitchFamily="34" charset="0"/>
                <a:cs typeface="Arial" pitchFamily="34" charset="0"/>
              </a:rPr>
              <a:t>грађе , мутација </a:t>
            </a:r>
            <a:r>
              <a:rPr kumimoji="0" lang="sr-Cyrl-CS" i="0" u="none" strike="noStrike" kern="1200" cap="none" spc="0" normalizeH="0" baseline="0" noProof="0" dirty="0" smtClean="0">
                <a:ln>
                  <a:noFill/>
                </a:ln>
                <a:effectLst/>
                <a:uLnTx/>
                <a:uFillTx/>
                <a:latin typeface="Arial" pitchFamily="34" charset="0"/>
                <a:cs typeface="Arial" pitchFamily="34" charset="0"/>
              </a:rPr>
              <a:t>хромозома</a:t>
            </a:r>
          </a:p>
          <a:p>
            <a:pPr marL="1024128" marR="0" lvl="3" indent="-182880" algn="l" defTabSz="914400" rtl="0" eaLnBrk="1" fontAlgn="auto" latinLnBrk="0" hangingPunct="1">
              <a:lnSpc>
                <a:spcPct val="80000"/>
              </a:lnSpc>
              <a:spcBef>
                <a:spcPts val="230"/>
              </a:spcBef>
              <a:spcAft>
                <a:spcPts val="0"/>
              </a:spcAft>
              <a:buClr>
                <a:schemeClr val="accent2">
                  <a:tint val="85000"/>
                  <a:satMod val="285000"/>
                </a:schemeClr>
              </a:buClr>
              <a:buSzPct val="112000"/>
              <a:buFont typeface="Verdana"/>
              <a:buChar char="◦"/>
              <a:tabLst/>
              <a:defRPr/>
            </a:pPr>
            <a:r>
              <a:rPr kumimoji="0" lang="sr-Cyrl-CS" i="0" u="none" strike="noStrike" kern="1200" cap="none" spc="0" normalizeH="0" baseline="0" noProof="0" dirty="0" smtClean="0">
                <a:ln>
                  <a:noFill/>
                </a:ln>
                <a:effectLst/>
                <a:uLnTx/>
                <a:uFillTx/>
                <a:latin typeface="Arial" pitchFamily="34" charset="0"/>
                <a:cs typeface="Arial" pitchFamily="34" charset="0"/>
              </a:rPr>
              <a:t> мутација само једног гена, мутације већег броја гена</a:t>
            </a:r>
          </a:p>
          <a:p>
            <a:pPr marL="1024128" marR="0" lvl="3" indent="-182880" algn="l" defTabSz="914400" rtl="0" eaLnBrk="1" fontAlgn="auto" latinLnBrk="0" hangingPunct="1">
              <a:lnSpc>
                <a:spcPct val="80000"/>
              </a:lnSpc>
              <a:spcBef>
                <a:spcPts val="230"/>
              </a:spcBef>
              <a:spcAft>
                <a:spcPts val="0"/>
              </a:spcAft>
              <a:buClr>
                <a:schemeClr val="accent2">
                  <a:tint val="85000"/>
                  <a:satMod val="285000"/>
                </a:schemeClr>
              </a:buClr>
              <a:buSzPct val="112000"/>
              <a:buFont typeface="Verdana"/>
              <a:buChar char="◦"/>
              <a:tabLst/>
              <a:defRPr/>
            </a:pPr>
            <a:r>
              <a:rPr kumimoji="0" lang="sr-Cyrl-CS" i="0" u="none" strike="noStrike" kern="1200" cap="none" spc="0" normalizeH="0" baseline="0" noProof="0" dirty="0" smtClean="0">
                <a:ln>
                  <a:noFill/>
                </a:ln>
                <a:effectLst/>
                <a:uLnTx/>
                <a:uFillTx/>
                <a:latin typeface="Arial" pitchFamily="34" charset="0"/>
                <a:cs typeface="Arial" pitchFamily="34" charset="0"/>
              </a:rPr>
              <a:t> </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Cyrl-CS" i="0" u="none" strike="noStrike" kern="1200" cap="none" spc="0" normalizeH="0" baseline="0" noProof="0" dirty="0" smtClean="0">
                <a:ln>
                  <a:noFill/>
                </a:ln>
                <a:effectLst/>
                <a:uLnTx/>
                <a:uFillTx/>
                <a:latin typeface="Arial" pitchFamily="34" charset="0"/>
                <a:cs typeface="Arial" pitchFamily="34" charset="0"/>
              </a:rPr>
              <a:t>више типова наслеђивања</a:t>
            </a:r>
          </a:p>
          <a:p>
            <a:pPr marL="1024128" marR="0" lvl="3" indent="-182880" algn="l" defTabSz="914400" rtl="0" eaLnBrk="1" fontAlgn="auto" latinLnBrk="0" hangingPunct="1">
              <a:lnSpc>
                <a:spcPct val="80000"/>
              </a:lnSpc>
              <a:spcBef>
                <a:spcPts val="230"/>
              </a:spcBef>
              <a:spcAft>
                <a:spcPts val="0"/>
              </a:spcAft>
              <a:buClr>
                <a:schemeClr val="accent2">
                  <a:tint val="85000"/>
                  <a:satMod val="285000"/>
                </a:schemeClr>
              </a:buClr>
              <a:buSzPct val="112000"/>
              <a:buFont typeface="Verdana"/>
              <a:buChar char="◦"/>
              <a:tabLst/>
              <a:defRPr/>
            </a:pPr>
            <a:r>
              <a:rPr kumimoji="0" lang="sr-Cyrl-CS" i="0" u="none" strike="noStrike" kern="1200" cap="none" spc="0" normalizeH="0" baseline="0" noProof="0" dirty="0" smtClean="0">
                <a:ln>
                  <a:noFill/>
                </a:ln>
                <a:effectLst/>
                <a:uLnTx/>
                <a:uFillTx/>
                <a:latin typeface="Arial" pitchFamily="34" charset="0"/>
                <a:cs typeface="Arial" pitchFamily="34" charset="0"/>
              </a:rPr>
              <a:t> аутосомно доминантно и</a:t>
            </a:r>
            <a:r>
              <a:rPr kumimoji="0" lang="sr-Cyrl-CS" i="0" u="none" strike="noStrike" kern="1200" cap="none" spc="0" normalizeH="0" noProof="0" dirty="0" smtClean="0">
                <a:ln>
                  <a:noFill/>
                </a:ln>
                <a:effectLst/>
                <a:uLnTx/>
                <a:uFillTx/>
                <a:latin typeface="Arial" pitchFamily="34" charset="0"/>
                <a:cs typeface="Arial" pitchFamily="34" charset="0"/>
              </a:rPr>
              <a:t> </a:t>
            </a:r>
            <a:r>
              <a:rPr kumimoji="0" lang="sr-Cyrl-CS" i="0" u="none" strike="noStrike" kern="1200" cap="none" spc="0" normalizeH="0" baseline="0" noProof="0" dirty="0" smtClean="0">
                <a:ln>
                  <a:noFill/>
                </a:ln>
                <a:effectLst/>
                <a:uLnTx/>
                <a:uFillTx/>
                <a:latin typeface="Arial" pitchFamily="34" charset="0"/>
                <a:cs typeface="Arial" pitchFamily="34" charset="0"/>
              </a:rPr>
              <a:t> аутосомно рецесивно</a:t>
            </a:r>
          </a:p>
          <a:p>
            <a:pPr marL="1024128" marR="0" lvl="3" indent="-182880" algn="l" defTabSz="914400" rtl="0" eaLnBrk="1" fontAlgn="auto" latinLnBrk="0" hangingPunct="1">
              <a:lnSpc>
                <a:spcPct val="80000"/>
              </a:lnSpc>
              <a:spcBef>
                <a:spcPts val="230"/>
              </a:spcBef>
              <a:spcAft>
                <a:spcPts val="0"/>
              </a:spcAft>
              <a:buClr>
                <a:schemeClr val="accent2">
                  <a:tint val="85000"/>
                  <a:satMod val="285000"/>
                </a:schemeClr>
              </a:buClr>
              <a:buSzPct val="112000"/>
              <a:buFont typeface="Verdana"/>
              <a:buChar char="◦"/>
              <a:tabLst/>
              <a:defRPr/>
            </a:pPr>
            <a:r>
              <a:rPr kumimoji="0" lang="sr-Cyrl-CS" i="0" u="none" strike="noStrike" kern="1200" cap="none" spc="0" normalizeH="0" baseline="0" noProof="0" dirty="0" smtClean="0">
                <a:ln>
                  <a:noFill/>
                </a:ln>
                <a:effectLst/>
                <a:uLnTx/>
                <a:uFillTx/>
                <a:latin typeface="Arial" pitchFamily="34" charset="0"/>
                <a:cs typeface="Arial" pitchFamily="34" charset="0"/>
              </a:rPr>
              <a:t> наслеђивање везано за хромозом пола</a:t>
            </a:r>
          </a:p>
          <a:p>
            <a:pPr marL="1024128" marR="0" lvl="3" indent="-182880" algn="l" defTabSz="914400" rtl="0" eaLnBrk="1" fontAlgn="auto" latinLnBrk="0" hangingPunct="1">
              <a:lnSpc>
                <a:spcPct val="80000"/>
              </a:lnSpc>
              <a:spcBef>
                <a:spcPts val="230"/>
              </a:spcBef>
              <a:spcAft>
                <a:spcPts val="0"/>
              </a:spcAft>
              <a:buClr>
                <a:schemeClr val="accent2">
                  <a:tint val="85000"/>
                  <a:satMod val="285000"/>
                </a:schemeClr>
              </a:buClr>
              <a:buSzPct val="112000"/>
              <a:buFont typeface="Verdana"/>
              <a:buChar char="◦"/>
              <a:tabLst/>
              <a:defRPr/>
            </a:pPr>
            <a:r>
              <a:rPr kumimoji="0" lang="sr-Cyrl-CS" i="0" u="none" strike="noStrike" kern="1200" cap="none" spc="0" normalizeH="0" baseline="0" noProof="0" dirty="0" smtClean="0">
                <a:ln>
                  <a:noFill/>
                </a:ln>
                <a:effectLst/>
                <a:uLnTx/>
                <a:uFillTx/>
                <a:latin typeface="Arial" pitchFamily="34" charset="0"/>
                <a:cs typeface="Arial" pitchFamily="34" charset="0"/>
              </a:rPr>
              <a:t> полигенско наслеђивање</a:t>
            </a:r>
          </a:p>
          <a:p>
            <a:pPr marL="1024128" marR="0" lvl="3" indent="-182880" algn="l" defTabSz="914400" rtl="0" eaLnBrk="1" fontAlgn="auto" latinLnBrk="0" hangingPunct="1">
              <a:lnSpc>
                <a:spcPct val="80000"/>
              </a:lnSpc>
              <a:spcBef>
                <a:spcPts val="230"/>
              </a:spcBef>
              <a:spcAft>
                <a:spcPts val="0"/>
              </a:spcAft>
              <a:buClr>
                <a:schemeClr val="accent2">
                  <a:tint val="85000"/>
                  <a:satMod val="285000"/>
                </a:schemeClr>
              </a:buClr>
              <a:buSzPct val="112000"/>
              <a:buFont typeface="Verdana"/>
              <a:buChar char="◦"/>
              <a:tabLst/>
              <a:defRPr/>
            </a:pPr>
            <a:r>
              <a:rPr kumimoji="0" lang="sr-Cyrl-CS" i="0" u="none" strike="noStrike" kern="1200" cap="none" spc="0" normalizeH="0" baseline="0" noProof="0" dirty="0" smtClean="0">
                <a:ln>
                  <a:noFill/>
                </a:ln>
                <a:effectLst/>
                <a:uLnTx/>
                <a:uFillTx/>
                <a:latin typeface="Arial" pitchFamily="34" charset="0"/>
                <a:cs typeface="Arial" pitchFamily="34" charset="0"/>
              </a:rPr>
              <a:t> наслеђивање условљено ненормалностима хромозома</a:t>
            </a:r>
          </a:p>
          <a:p>
            <a:pPr marL="1024128" marR="0" lvl="3" indent="-182880" algn="l" defTabSz="914400" rtl="0" eaLnBrk="1" fontAlgn="auto" latinLnBrk="0" hangingPunct="1">
              <a:lnSpc>
                <a:spcPct val="80000"/>
              </a:lnSpc>
              <a:spcBef>
                <a:spcPts val="230"/>
              </a:spcBef>
              <a:spcAft>
                <a:spcPts val="0"/>
              </a:spcAft>
              <a:buClr>
                <a:schemeClr val="accent2">
                  <a:tint val="85000"/>
                  <a:satMod val="285000"/>
                </a:schemeClr>
              </a:buClr>
              <a:buSzPct val="112000"/>
              <a:buFont typeface="Verdana"/>
              <a:buChar char="◦"/>
              <a:tabLst/>
              <a:defRPr/>
            </a:pPr>
            <a:endParaRPr lang="sr-Cyrl-CS" b="1" dirty="0" smtClean="0">
              <a:latin typeface="Arial" pitchFamily="34" charset="0"/>
              <a:cs typeface="Arial" pitchFamily="34" charset="0"/>
            </a:endParaRPr>
          </a:p>
          <a:p>
            <a:pPr marL="548640" lvl="1" indent="-201168" fontAlgn="auto">
              <a:spcBef>
                <a:spcPts val="250"/>
              </a:spcBef>
              <a:spcAft>
                <a:spcPts val="0"/>
              </a:spcAft>
              <a:buClr>
                <a:schemeClr val="accent1"/>
              </a:buClr>
              <a:buSzPct val="100000"/>
              <a:buFont typeface="Verdana"/>
              <a:buChar char="◦"/>
              <a:defRPr/>
            </a:pPr>
            <a:r>
              <a:rPr lang="sr-Cyrl-CS" sz="2000" b="1" dirty="0" smtClean="0">
                <a:solidFill>
                  <a:srgbClr val="FF0000"/>
                </a:solidFill>
                <a:latin typeface="Arial" pitchFamily="34" charset="0"/>
                <a:cs typeface="Arial" pitchFamily="34" charset="0"/>
              </a:rPr>
              <a:t>УРОЂЕНИ ПОРЕМЕЋАЈИ</a:t>
            </a:r>
          </a:p>
          <a:p>
            <a:pPr marL="786384" lvl="2" indent="-182880" fontAlgn="auto">
              <a:spcBef>
                <a:spcPts val="250"/>
              </a:spcBef>
              <a:spcAft>
                <a:spcPts val="0"/>
              </a:spcAft>
              <a:buClr>
                <a:schemeClr val="accent2">
                  <a:tint val="85000"/>
                  <a:satMod val="285000"/>
                </a:schemeClr>
              </a:buClr>
              <a:buSzPct val="100000"/>
              <a:buFont typeface="Wingdings 2"/>
              <a:buChar char=""/>
              <a:defRPr/>
            </a:pPr>
            <a:r>
              <a:rPr lang="sr-Cyrl-CS" b="1" dirty="0" smtClean="0">
                <a:latin typeface="Arial" pitchFamily="34" charset="0"/>
                <a:cs typeface="Arial" pitchFamily="34" charset="0"/>
              </a:rPr>
              <a:t>етиолошки чиниоци болести који условљавају поремећај развоја плода               за време интраутериног живота (урођене конгениталне болести)</a:t>
            </a:r>
          </a:p>
          <a:p>
            <a:pPr marL="1024128" lvl="3" indent="-182880" fontAlgn="auto">
              <a:spcBef>
                <a:spcPts val="230"/>
              </a:spcBef>
              <a:spcAft>
                <a:spcPts val="0"/>
              </a:spcAft>
              <a:buClr>
                <a:schemeClr val="accent2">
                  <a:tint val="85000"/>
                  <a:satMod val="285000"/>
                </a:schemeClr>
              </a:buClr>
              <a:buSzPct val="112000"/>
              <a:buFont typeface="Verdana"/>
              <a:buChar char="◦"/>
              <a:defRPr/>
            </a:pPr>
            <a:r>
              <a:rPr lang="sr-Cyrl-CS" b="1" dirty="0" smtClean="0">
                <a:latin typeface="Arial" pitchFamily="34" charset="0"/>
                <a:cs typeface="Arial" pitchFamily="34" charset="0"/>
              </a:rPr>
              <a:t> </a:t>
            </a:r>
            <a:r>
              <a:rPr lang="sr-Cyrl-CS" dirty="0" smtClean="0">
                <a:latin typeface="Arial" pitchFamily="34" charset="0"/>
                <a:cs typeface="Arial" pitchFamily="34" charset="0"/>
              </a:rPr>
              <a:t>узимање неких лекова у току првих месеци трудноће (талидомид)</a:t>
            </a:r>
          </a:p>
          <a:p>
            <a:pPr marL="1024128" lvl="3" indent="-182880" fontAlgn="auto">
              <a:spcBef>
                <a:spcPts val="230"/>
              </a:spcBef>
              <a:spcAft>
                <a:spcPts val="0"/>
              </a:spcAft>
              <a:buClr>
                <a:schemeClr val="accent2">
                  <a:tint val="85000"/>
                  <a:satMod val="285000"/>
                </a:schemeClr>
              </a:buClr>
              <a:buSzPct val="112000"/>
              <a:buFont typeface="Verdana"/>
              <a:buChar char="◦"/>
              <a:defRPr/>
            </a:pPr>
            <a:r>
              <a:rPr lang="sr-Cyrl-CS" dirty="0" smtClean="0">
                <a:latin typeface="Arial" pitchFamily="34" charset="0"/>
                <a:cs typeface="Arial" pitchFamily="34" charset="0"/>
              </a:rPr>
              <a:t> вирусне инфекције (рубеоле, херпес, и др.)</a:t>
            </a:r>
          </a:p>
          <a:p>
            <a:pPr marL="1024128" lvl="3" indent="-182880" fontAlgn="auto">
              <a:spcBef>
                <a:spcPts val="230"/>
              </a:spcBef>
              <a:spcAft>
                <a:spcPts val="0"/>
              </a:spcAft>
              <a:buClr>
                <a:schemeClr val="accent2">
                  <a:tint val="85000"/>
                  <a:satMod val="285000"/>
                </a:schemeClr>
              </a:buClr>
              <a:buSzPct val="112000"/>
              <a:buFont typeface="Verdana"/>
              <a:buChar char="◦"/>
              <a:defRPr/>
            </a:pPr>
            <a:r>
              <a:rPr lang="sr-Cyrl-CS" dirty="0" smtClean="0">
                <a:latin typeface="Arial" pitchFamily="34" charset="0"/>
                <a:cs typeface="Arial" pitchFamily="34" charset="0"/>
              </a:rPr>
              <a:t> недовољна исхрана</a:t>
            </a:r>
          </a:p>
          <a:p>
            <a:pPr marL="1024128" lvl="3" indent="-182880" fontAlgn="auto">
              <a:spcBef>
                <a:spcPts val="230"/>
              </a:spcBef>
              <a:spcAft>
                <a:spcPts val="0"/>
              </a:spcAft>
              <a:buClr>
                <a:schemeClr val="accent2">
                  <a:tint val="85000"/>
                  <a:satMod val="285000"/>
                </a:schemeClr>
              </a:buClr>
              <a:buSzPct val="112000"/>
              <a:buFont typeface="Verdana"/>
              <a:buChar char="◦"/>
              <a:defRPr/>
            </a:pPr>
            <a:r>
              <a:rPr lang="sr-Cyrl-CS" dirty="0" smtClean="0">
                <a:latin typeface="Arial" pitchFamily="34" charset="0"/>
                <a:cs typeface="Arial" pitchFamily="34" charset="0"/>
              </a:rPr>
              <a:t> поремећаји метаболизма код трудница (дијабетес мелитус)</a:t>
            </a:r>
          </a:p>
          <a:p>
            <a:pPr marL="786384" lvl="2" indent="-182880" fontAlgn="auto">
              <a:spcBef>
                <a:spcPts val="250"/>
              </a:spcBef>
              <a:spcAft>
                <a:spcPts val="0"/>
              </a:spcAft>
              <a:buClr>
                <a:schemeClr val="accent2">
                  <a:tint val="85000"/>
                  <a:satMod val="285000"/>
                </a:schemeClr>
              </a:buClr>
              <a:buSzPct val="100000"/>
              <a:buFont typeface="Wingdings 2"/>
              <a:buChar char=""/>
              <a:defRPr/>
            </a:pPr>
            <a:r>
              <a:rPr lang="sr-Cyrl-CS" b="1" dirty="0" smtClean="0">
                <a:latin typeface="Arial" pitchFamily="34" charset="0"/>
                <a:cs typeface="Arial" pitchFamily="34" charset="0"/>
              </a:rPr>
              <a:t> урођене болести се не наслеђују,                                                                                      оне се не преносе са болесних родитеља на потомке</a:t>
            </a:r>
          </a:p>
          <a:p>
            <a:pPr marL="1024128" marR="0" lvl="3" indent="-182880" algn="l" defTabSz="914400" rtl="0" eaLnBrk="1" fontAlgn="auto" latinLnBrk="0" hangingPunct="1">
              <a:lnSpc>
                <a:spcPct val="80000"/>
              </a:lnSpc>
              <a:spcBef>
                <a:spcPts val="230"/>
              </a:spcBef>
              <a:spcAft>
                <a:spcPts val="0"/>
              </a:spcAft>
              <a:buClr>
                <a:schemeClr val="accent2">
                  <a:tint val="85000"/>
                  <a:satMod val="285000"/>
                </a:schemeClr>
              </a:buClr>
              <a:buSzPct val="112000"/>
              <a:tabLst/>
              <a:defRPr/>
            </a:pPr>
            <a:endParaRPr lang="sr-Cyrl-CS" sz="1400" b="1" dirty="0" smtClean="0">
              <a:solidFill>
                <a:schemeClr val="bg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857884" y="2714620"/>
            <a:ext cx="2698777" cy="1631216"/>
          </a:xfrm>
          <a:prstGeom prst="rect">
            <a:avLst/>
          </a:prstGeom>
        </p:spPr>
        <p:txBody>
          <a:bodyPr wrap="square">
            <a:spAutoFit/>
          </a:bodyPr>
          <a:lstStyle/>
          <a:p>
            <a:r>
              <a:rPr lang="sr-Cyrl-CS" sz="2000" b="1" dirty="0" smtClean="0">
                <a:latin typeface="Arial" pitchFamily="34" charset="0"/>
                <a:cs typeface="Arial" pitchFamily="34" charset="0"/>
              </a:rPr>
              <a:t>Теоретско знање, </a:t>
            </a:r>
          </a:p>
          <a:p>
            <a:endParaRPr lang="sr-Cyrl-CS" sz="2000" b="1" dirty="0" smtClean="0">
              <a:solidFill>
                <a:srgbClr val="FF0000"/>
              </a:solidFill>
              <a:latin typeface="Arial" pitchFamily="34" charset="0"/>
              <a:cs typeface="Arial" pitchFamily="34" charset="0"/>
            </a:endParaRPr>
          </a:p>
          <a:p>
            <a:r>
              <a:rPr lang="sr-Cyrl-CS" sz="2000" b="1" dirty="0" smtClean="0">
                <a:solidFill>
                  <a:srgbClr val="FF0000"/>
                </a:solidFill>
                <a:latin typeface="Arial" pitchFamily="34" charset="0"/>
                <a:cs typeface="Arial" pitchFamily="34" charset="0"/>
              </a:rPr>
              <a:t>практично знање</a:t>
            </a:r>
          </a:p>
          <a:p>
            <a:endParaRPr lang="sr-Cyrl-CS" sz="2000" b="1" dirty="0" smtClean="0">
              <a:solidFill>
                <a:srgbClr val="FF0000"/>
              </a:solidFill>
              <a:latin typeface="Arial" pitchFamily="34" charset="0"/>
              <a:cs typeface="Arial" pitchFamily="34" charset="0"/>
            </a:endParaRPr>
          </a:p>
          <a:p>
            <a:r>
              <a:rPr lang="sr-Cyrl-CS" sz="2000" b="1" dirty="0" smtClean="0">
                <a:solidFill>
                  <a:srgbClr val="FF0000"/>
                </a:solidFill>
                <a:latin typeface="Arial" pitchFamily="34" charset="0"/>
                <a:cs typeface="Arial" pitchFamily="34" charset="0"/>
              </a:rPr>
              <a:t>и </a:t>
            </a:r>
            <a:r>
              <a:rPr lang="en-US" sz="2000" b="1" dirty="0" smtClean="0">
                <a:solidFill>
                  <a:srgbClr val="FF0000"/>
                </a:solidFill>
                <a:latin typeface="Arial" pitchFamily="34" charset="0"/>
                <a:cs typeface="Arial" pitchFamily="34" charset="0"/>
              </a:rPr>
              <a:t> </a:t>
            </a:r>
            <a:r>
              <a:rPr lang="sr-Cyrl-CS" sz="2000" b="1" dirty="0" smtClean="0">
                <a:solidFill>
                  <a:srgbClr val="FF0000"/>
                </a:solidFill>
                <a:latin typeface="Arial" pitchFamily="34" charset="0"/>
                <a:cs typeface="Arial" pitchFamily="34" charset="0"/>
              </a:rPr>
              <a:t>ПРИСТУП !</a:t>
            </a:r>
            <a:endParaRPr lang="en-US" sz="2000" b="1" dirty="0">
              <a:solidFill>
                <a:srgbClr val="FF0000"/>
              </a:solidFill>
              <a:latin typeface="Arial" pitchFamily="34" charset="0"/>
              <a:cs typeface="Arial" pitchFamily="34" charset="0"/>
            </a:endParaRPr>
          </a:p>
        </p:txBody>
      </p:sp>
      <p:pic>
        <p:nvPicPr>
          <p:cNvPr id="66562" name="Picture 2" descr="https://onlinestudyaustralia.com/courses/wp-content/uploads/nurse-with-patient.jpg"/>
          <p:cNvPicPr>
            <a:picLocks noChangeAspect="1" noChangeArrowheads="1"/>
          </p:cNvPicPr>
          <p:nvPr/>
        </p:nvPicPr>
        <p:blipFill>
          <a:blip r:embed="rId3" cstate="print"/>
          <a:srcRect/>
          <a:stretch>
            <a:fillRect/>
          </a:stretch>
        </p:blipFill>
        <p:spPr bwMode="auto">
          <a:xfrm>
            <a:off x="1142976" y="1643050"/>
            <a:ext cx="3786214" cy="35004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914400" y="642918"/>
            <a:ext cx="7772400" cy="5376882"/>
          </a:xfrm>
          <a:prstGeom prst="rect">
            <a:avLst/>
          </a:prstGeom>
        </p:spPr>
        <p:txBody>
          <a:bodyPr/>
          <a:lstStyle/>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r>
              <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УНУТРАШЊИ ЕТИОЛОШКИ ЧИНИОЦИ БОЛЕСТИ</a:t>
            </a: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lang="sr-Cyrl-CS" sz="2000" b="1" dirty="0" smtClean="0">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kumimoji="0" lang="sr-Cyrl-CS" sz="18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ПОРЕМЕЋАЈ ИМУНИТЕТА</a:t>
            </a:r>
            <a:endParaRPr kumimoji="0" lang="sr-Cyrl-CS" sz="18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786384" marR="0" lvl="2" indent="-182880" algn="l" defTabSz="914400" rtl="0" eaLnBrk="1" fontAlgn="auto" latinLnBrk="0" hangingPunct="1">
              <a:lnSpc>
                <a:spcPct val="9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смањење имунитета</a:t>
            </a:r>
          </a:p>
          <a:p>
            <a:pPr marL="1024128" marR="0" lvl="3" indent="-182880" algn="l" defTabSz="914400" rtl="0" eaLnBrk="1" fontAlgn="auto" latinLnBrk="0" hangingPunct="1">
              <a:lnSpc>
                <a:spcPct val="90000"/>
              </a:lnSpc>
              <a:spcBef>
                <a:spcPts val="230"/>
              </a:spcBef>
              <a:spcAft>
                <a:spcPts val="0"/>
              </a:spcAft>
              <a:buClr>
                <a:schemeClr val="accent2">
                  <a:tint val="85000"/>
                  <a:satMod val="285000"/>
                </a:schemeClr>
              </a:buClr>
              <a:buSzPct val="112000"/>
              <a:buFont typeface="Verdana"/>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 </a:t>
            </a:r>
            <a:r>
              <a:rPr kumimoji="0" lang="sr-Latn-CS" sz="1800" i="0" u="none" strike="noStrike" kern="1200" cap="none" spc="0" normalizeH="0" baseline="0" noProof="0" dirty="0" smtClean="0">
                <a:ln>
                  <a:noFill/>
                </a:ln>
                <a:effectLst/>
                <a:uLnTx/>
                <a:uFillTx/>
                <a:latin typeface="Arial" pitchFamily="34" charset="0"/>
                <a:cs typeface="Arial" pitchFamily="34" charset="0"/>
              </a:rPr>
              <a:t>поремећај имуноглобулина (Б-лимфоцита</a:t>
            </a:r>
            <a:r>
              <a:rPr kumimoji="0" lang="sr-Latn-CS" sz="1800" b="1" i="0" u="none" strike="noStrike" kern="1200" cap="none" spc="0" normalizeH="0" baseline="0" noProof="0" dirty="0" smtClean="0">
                <a:ln>
                  <a:noFill/>
                </a:ln>
                <a:effectLst/>
                <a:uLnTx/>
                <a:uFillTx/>
                <a:latin typeface="Arial" pitchFamily="34" charset="0"/>
                <a:cs typeface="Arial" pitchFamily="34" charset="0"/>
              </a:rPr>
              <a:t>)</a:t>
            </a:r>
          </a:p>
          <a:p>
            <a:pPr marL="786384" marR="0" lvl="2" indent="-182880" algn="l" defTabSz="914400" rtl="0" eaLnBrk="1" fontAlgn="auto" latinLnBrk="0" hangingPunct="1">
              <a:lnSpc>
                <a:spcPct val="9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реакције преосетљивости (алергијске реакције)</a:t>
            </a:r>
          </a:p>
          <a:p>
            <a:pPr marL="1024128" marR="0" lvl="3" indent="-182880" algn="l" defTabSz="914400" rtl="0" eaLnBrk="1" fontAlgn="auto" latinLnBrk="0" hangingPunct="1">
              <a:lnSpc>
                <a:spcPct val="90000"/>
              </a:lnSpc>
              <a:spcBef>
                <a:spcPts val="230"/>
              </a:spcBef>
              <a:spcAft>
                <a:spcPts val="0"/>
              </a:spcAft>
              <a:buClr>
                <a:schemeClr val="accent2">
                  <a:tint val="85000"/>
                  <a:satMod val="285000"/>
                </a:schemeClr>
              </a:buClr>
              <a:buSzPct val="112000"/>
              <a:buFont typeface="Verdana"/>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 анафилактичка реакција</a:t>
            </a:r>
          </a:p>
          <a:p>
            <a:pPr marL="1024128" marR="0" lvl="3" indent="-182880" algn="l" defTabSz="914400" rtl="0" eaLnBrk="1" fontAlgn="auto" latinLnBrk="0" hangingPunct="1">
              <a:lnSpc>
                <a:spcPct val="90000"/>
              </a:lnSpc>
              <a:spcBef>
                <a:spcPts val="230"/>
              </a:spcBef>
              <a:spcAft>
                <a:spcPts val="0"/>
              </a:spcAft>
              <a:buClr>
                <a:schemeClr val="accent2">
                  <a:tint val="85000"/>
                  <a:satMod val="285000"/>
                </a:schemeClr>
              </a:buClr>
              <a:buSzPct val="112000"/>
              <a:buFont typeface="Verdana"/>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 цитотоксична реакција</a:t>
            </a:r>
          </a:p>
          <a:p>
            <a:pPr marL="1024128" marR="0" lvl="3" indent="-182880" algn="l" defTabSz="914400" rtl="0" eaLnBrk="1" fontAlgn="auto" latinLnBrk="0" hangingPunct="1">
              <a:lnSpc>
                <a:spcPct val="90000"/>
              </a:lnSpc>
              <a:spcBef>
                <a:spcPts val="230"/>
              </a:spcBef>
              <a:spcAft>
                <a:spcPts val="0"/>
              </a:spcAft>
              <a:buClr>
                <a:schemeClr val="accent2">
                  <a:tint val="85000"/>
                  <a:satMod val="285000"/>
                </a:schemeClr>
              </a:buClr>
              <a:buSzPct val="112000"/>
              <a:buFont typeface="Verdana"/>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 имунокомплексна реакција</a:t>
            </a:r>
          </a:p>
          <a:p>
            <a:pPr marL="1024128" marR="0" lvl="3" indent="-182880" algn="l" defTabSz="914400" rtl="0" eaLnBrk="1" fontAlgn="auto" latinLnBrk="0" hangingPunct="1">
              <a:lnSpc>
                <a:spcPct val="90000"/>
              </a:lnSpc>
              <a:spcBef>
                <a:spcPts val="230"/>
              </a:spcBef>
              <a:spcAft>
                <a:spcPts val="0"/>
              </a:spcAft>
              <a:buClr>
                <a:schemeClr val="accent2">
                  <a:tint val="85000"/>
                  <a:satMod val="285000"/>
                </a:schemeClr>
              </a:buClr>
              <a:buSzPct val="112000"/>
              <a:buFont typeface="Verdana"/>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 реакција касног сензибилитета </a:t>
            </a:r>
          </a:p>
          <a:p>
            <a:pPr marL="786384" marR="0" lvl="2" indent="-182880" algn="l" defTabSz="914400" rtl="0" eaLnBrk="1" fontAlgn="auto" latinLnBrk="0" hangingPunct="1">
              <a:lnSpc>
                <a:spcPct val="9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аутоимуни поремећаји</a:t>
            </a:r>
          </a:p>
          <a:p>
            <a:pPr marL="1024128" marR="0" lvl="3" indent="-182880" algn="l" defTabSz="914400" rtl="0" eaLnBrk="1" fontAlgn="auto" latinLnBrk="0" hangingPunct="1">
              <a:lnSpc>
                <a:spcPct val="90000"/>
              </a:lnSpc>
              <a:spcBef>
                <a:spcPts val="230"/>
              </a:spcBef>
              <a:spcAft>
                <a:spcPts val="0"/>
              </a:spcAft>
              <a:buClr>
                <a:schemeClr val="accent2">
                  <a:tint val="85000"/>
                  <a:satMod val="285000"/>
                </a:schemeClr>
              </a:buClr>
              <a:buSzPct val="112000"/>
              <a:buFont typeface="Verdana"/>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 </a:t>
            </a:r>
            <a:r>
              <a:rPr kumimoji="0" lang="sr-Latn-CS" sz="1800" i="0" u="none" strike="noStrike" kern="1200" cap="none" spc="0" normalizeH="0" baseline="0" noProof="0" dirty="0" smtClean="0">
                <a:ln>
                  <a:noFill/>
                </a:ln>
                <a:effectLst/>
                <a:uLnTx/>
                <a:uFillTx/>
                <a:latin typeface="Arial" pitchFamily="34" charset="0"/>
                <a:cs typeface="Arial" pitchFamily="34" charset="0"/>
              </a:rPr>
              <a:t>стварање аутоантитела и сензибилисаних Т-лимфоцита против </a:t>
            </a:r>
            <a:r>
              <a:rPr kumimoji="0" lang="sr-Cyrl-CS" sz="1800" i="0" u="none" strike="noStrike" kern="1200" cap="none" spc="0" normalizeH="0" baseline="0" noProof="0" dirty="0" smtClean="0">
                <a:ln>
                  <a:noFill/>
                </a:ln>
                <a:effectLst/>
                <a:uLnTx/>
                <a:uFillTx/>
                <a:latin typeface="Arial" pitchFamily="34" charset="0"/>
                <a:cs typeface="Arial" pitchFamily="34" charset="0"/>
              </a:rPr>
              <a:t>с</a:t>
            </a:r>
            <a:r>
              <a:rPr kumimoji="0" lang="sr-Latn-CS" sz="1800" i="0" u="none" strike="noStrike" kern="1200" cap="none" spc="0" normalizeH="0" baseline="0" noProof="0" dirty="0" smtClean="0">
                <a:ln>
                  <a:noFill/>
                </a:ln>
                <a:effectLst/>
                <a:uLnTx/>
                <a:uFillTx/>
                <a:latin typeface="Arial" pitchFamily="34" charset="0"/>
                <a:cs typeface="Arial" pitchFamily="34" charset="0"/>
              </a:rPr>
              <a:t>опствених</a:t>
            </a:r>
            <a:r>
              <a:rPr kumimoji="0" lang="sr-Cyrl-CS" sz="1800" i="0" u="none" strike="noStrike" kern="1200" cap="none" spc="0" normalizeH="0" baseline="0" noProof="0" dirty="0" smtClean="0">
                <a:ln>
                  <a:noFill/>
                </a:ln>
                <a:effectLst/>
                <a:uLnTx/>
                <a:uFillTx/>
                <a:latin typeface="Arial" pitchFamily="34" charset="0"/>
                <a:cs typeface="Arial" pitchFamily="34" charset="0"/>
              </a:rPr>
              <a:t> антигена</a:t>
            </a:r>
            <a:endParaRPr kumimoji="0" lang="sr-Latn-CS" sz="1800" i="0" u="none" strike="noStrike" kern="1200" cap="none" spc="0" normalizeH="0" baseline="0" noProof="0" dirty="0" smtClean="0">
              <a:ln>
                <a:noFill/>
              </a:ln>
              <a:effectLst/>
              <a:uLnTx/>
              <a:uFillTx/>
              <a:latin typeface="Arial" pitchFamily="34" charset="0"/>
              <a:cs typeface="Arial" pitchFamily="34" charset="0"/>
            </a:endParaRPr>
          </a:p>
          <a:p>
            <a:pPr marL="1024128" marR="0" lvl="3" indent="-182880" algn="l" defTabSz="914400" rtl="0" eaLnBrk="1" fontAlgn="auto" latinLnBrk="0" hangingPunct="1">
              <a:lnSpc>
                <a:spcPct val="90000"/>
              </a:lnSpc>
              <a:spcBef>
                <a:spcPts val="230"/>
              </a:spcBef>
              <a:spcAft>
                <a:spcPts val="0"/>
              </a:spcAft>
              <a:buClr>
                <a:schemeClr val="accent2">
                  <a:tint val="85000"/>
                  <a:satMod val="285000"/>
                </a:schemeClr>
              </a:buClr>
              <a:buSzPct val="112000"/>
              <a:buFont typeface="Verdana"/>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 имуни систем не разликује сопствене антигене од страних</a:t>
            </a:r>
            <a:endParaRPr kumimoji="0" lang="sr-Cyrl-CS" sz="1800" i="0" u="none" strike="noStrike" kern="1200" cap="none" spc="0" normalizeH="0" baseline="0" noProof="0" dirty="0" smtClean="0">
              <a:ln>
                <a:noFill/>
              </a:ln>
              <a:effectLst/>
              <a:uLnTx/>
              <a:uFillTx/>
              <a:latin typeface="Arial" pitchFamily="34" charset="0"/>
              <a:cs typeface="Arial" pitchFamily="34" charset="0"/>
            </a:endParaRPr>
          </a:p>
          <a:p>
            <a:pPr marL="265176" lvl="0" indent="-265176" fontAlgn="auto">
              <a:spcBef>
                <a:spcPts val="250"/>
              </a:spcBef>
              <a:spcAft>
                <a:spcPts val="0"/>
              </a:spcAft>
              <a:buClr>
                <a:schemeClr val="accent1"/>
              </a:buClr>
              <a:buSzPct val="80000"/>
              <a:defRPr/>
            </a:pPr>
            <a:r>
              <a:rPr lang="sr-Cyrl-CS" sz="1800" b="1" dirty="0" smtClean="0">
                <a:latin typeface="Arial" pitchFamily="34" charset="0"/>
                <a:cs typeface="Arial" pitchFamily="34" charset="0"/>
              </a:rPr>
              <a:t> </a:t>
            </a:r>
          </a:p>
          <a:p>
            <a:pPr marL="265176" lvl="0" indent="-265176" fontAlgn="auto">
              <a:spcBef>
                <a:spcPts val="250"/>
              </a:spcBef>
              <a:spcAft>
                <a:spcPts val="0"/>
              </a:spcAft>
              <a:buClr>
                <a:schemeClr val="accent1"/>
              </a:buClr>
              <a:buSzPct val="80000"/>
              <a:defRPr/>
            </a:pPr>
            <a:r>
              <a:rPr lang="sr-Cyrl-CS" sz="1800" b="1" dirty="0" smtClean="0">
                <a:solidFill>
                  <a:srgbClr val="FF0000"/>
                </a:solidFill>
                <a:latin typeface="Arial" pitchFamily="34" charset="0"/>
                <a:cs typeface="Arial" pitchFamily="34" charset="0"/>
              </a:rPr>
              <a:t>ПСИХОСОМАТСКИ ПОРЕМЕЋАЈИ</a:t>
            </a:r>
          </a:p>
          <a:p>
            <a:pPr marL="265176" lvl="0" indent="-265176" fontAlgn="auto">
              <a:spcBef>
                <a:spcPts val="250"/>
              </a:spcBef>
              <a:spcAft>
                <a:spcPts val="0"/>
              </a:spcAft>
              <a:buClr>
                <a:schemeClr val="accent1"/>
              </a:buClr>
              <a:buSzPct val="80000"/>
              <a:defRPr/>
            </a:pPr>
            <a:endParaRPr lang="sr-Cyrl-CS" sz="1800" b="1" dirty="0" smtClean="0">
              <a:solidFill>
                <a:srgbClr val="FF0000"/>
              </a:solidFill>
              <a:latin typeface="Arial" pitchFamily="34" charset="0"/>
              <a:cs typeface="Arial" pitchFamily="34" charset="0"/>
            </a:endParaRPr>
          </a:p>
          <a:p>
            <a:pPr marL="265176" lvl="0" indent="-265176" fontAlgn="auto">
              <a:spcBef>
                <a:spcPts val="250"/>
              </a:spcBef>
              <a:spcAft>
                <a:spcPts val="0"/>
              </a:spcAft>
              <a:buClr>
                <a:schemeClr val="accent1"/>
              </a:buClr>
              <a:buSzPct val="80000"/>
              <a:defRPr/>
            </a:pPr>
            <a:r>
              <a:rPr lang="sr-Cyrl-CS" sz="1800" dirty="0" smtClean="0">
                <a:latin typeface="Arial" pitchFamily="34" charset="0"/>
                <a:cs typeface="Arial" pitchFamily="34" charset="0"/>
              </a:rPr>
              <a:t>           </a:t>
            </a:r>
            <a:r>
              <a:rPr lang="sr-Cyrl-CS" sz="1800" b="1" dirty="0" smtClean="0">
                <a:latin typeface="Arial" pitchFamily="34" charset="0"/>
                <a:cs typeface="Arial" pitchFamily="34" charset="0"/>
              </a:rPr>
              <a:t>психички напад, брига, страх, узбуђење  </a:t>
            </a: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857224" y="642918"/>
            <a:ext cx="7772400" cy="4572000"/>
          </a:xfrm>
          <a:prstGeom prst="rect">
            <a:avLst/>
          </a:prstGeom>
        </p:spPr>
        <p:txBody>
          <a:bodyPr/>
          <a:lstStyle/>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ПАТОГЕНЕЗА НАСТАНКА БОЛЕСТИ</a:t>
            </a:r>
            <a:endPar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endPar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Tx/>
              <a:buNone/>
              <a:tabLst/>
              <a:defRPr/>
            </a:pP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r>
              <a:rPr kumimoji="0" lang="sr-Latn-CS" sz="2000" b="1" i="0" u="none" strike="noStrike" kern="1200" cap="none" spc="0" normalizeH="0" baseline="0" noProof="0" dirty="0" smtClean="0">
                <a:ln>
                  <a:noFill/>
                </a:ln>
                <a:effectLst/>
                <a:uLnTx/>
                <a:uFillTx/>
                <a:latin typeface="Arial" pitchFamily="34" charset="0"/>
                <a:cs typeface="Arial" pitchFamily="34" charset="0"/>
              </a:rPr>
              <a:t>ФАКТОРИ ПАТОГЕНЕЗЕ БОЛЕСТИ</a:t>
            </a: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endParaRPr kumimoji="0" lang="sr-Latn-CS" sz="2000" b="0"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СПОЉАШЊИ ФАКТОРИ ПАТОГЕНЕЗЕ</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спољашњи етиолошки чиниоци болести </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80000"/>
              </a:lnSpc>
              <a:spcBef>
                <a:spcPts val="250"/>
              </a:spcBef>
              <a:spcAft>
                <a:spcPts val="0"/>
              </a:spcAft>
              <a:buClr>
                <a:schemeClr val="accent1"/>
              </a:buClr>
              <a:buSzPct val="100000"/>
              <a:buFont typeface="Verdana"/>
              <a:buChar char="◦"/>
              <a:tabLst/>
              <a:defRPr/>
            </a:pP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УНУТРАШЊИ ФАКТОРИ ПАТОГЕНЕЗЕ  </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конституција</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диспозиција</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имунитет</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sr-Latn-CS" sz="1800" b="1" i="0" u="none" strike="noStrike" kern="1200" cap="none" spc="0" normalizeH="0" baseline="0" noProof="0" dirty="0" smtClean="0">
                <a:ln>
                  <a:noFill/>
                </a:ln>
                <a:effectLst/>
                <a:uLnTx/>
                <a:uFillTx/>
                <a:latin typeface="Arial" pitchFamily="34" charset="0"/>
                <a:cs typeface="Arial" pitchFamily="34" charset="0"/>
              </a:rPr>
              <a:t>животна доб</a:t>
            </a: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r>
              <a:rPr kumimoji="0" lang="en-US" sz="1800" b="1" i="0" u="none" strike="noStrike" kern="1200" cap="none" spc="0" normalizeH="0" baseline="0" noProof="0" dirty="0" smtClean="0">
                <a:ln>
                  <a:noFill/>
                </a:ln>
                <a:effectLst/>
                <a:uLnTx/>
                <a:uFillTx/>
                <a:latin typeface="Arial" pitchFamily="34" charset="0"/>
                <a:cs typeface="Arial" pitchFamily="34" charset="0"/>
              </a:rPr>
              <a:t>п</a:t>
            </a:r>
            <a:r>
              <a:rPr kumimoji="0" lang="sr-Latn-CS" sz="1800" b="1" i="0" u="none" strike="noStrike" kern="1200" cap="none" spc="0" normalizeH="0" baseline="0" noProof="0" dirty="0" smtClean="0">
                <a:ln>
                  <a:noFill/>
                </a:ln>
                <a:effectLst/>
                <a:uLnTx/>
                <a:uFillTx/>
                <a:latin typeface="Arial" pitchFamily="34" charset="0"/>
                <a:cs typeface="Arial" pitchFamily="34" charset="0"/>
              </a:rPr>
              <a:t>ол</a:t>
            </a:r>
            <a:endParaRPr kumimoji="0" lang="sr-Cyrl-CS" sz="1800" b="1" i="0" u="none" strike="noStrike" kern="1200" cap="none" spc="0" normalizeH="0" baseline="0" noProof="0" dirty="0" smtClean="0">
              <a:ln>
                <a:noFill/>
              </a:ln>
              <a:effectLst/>
              <a:uLnTx/>
              <a:uFillTx/>
              <a:latin typeface="Arial" pitchFamily="34" charset="0"/>
              <a:cs typeface="Arial" pitchFamily="34" charset="0"/>
            </a:endParaRPr>
          </a:p>
          <a:p>
            <a:pPr marL="786384" marR="0" lvl="2" indent="-182880" algn="l" defTabSz="914400" rtl="0" eaLnBrk="1" fontAlgn="auto" latinLnBrk="0" hangingPunct="1">
              <a:lnSpc>
                <a:spcPct val="80000"/>
              </a:lnSpc>
              <a:spcBef>
                <a:spcPts val="250"/>
              </a:spcBef>
              <a:spcAft>
                <a:spcPts val="0"/>
              </a:spcAft>
              <a:buClr>
                <a:schemeClr val="accent2">
                  <a:tint val="85000"/>
                  <a:satMod val="285000"/>
                </a:schemeClr>
              </a:buClr>
              <a:buSzPct val="100000"/>
              <a:buFont typeface="Wingdings 2"/>
              <a:buChar char=""/>
              <a:tabLst/>
              <a:defRPr/>
            </a:pP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r>
              <a:rPr lang="sr-Cyrl-CS" sz="1800" b="1" dirty="0" smtClean="0">
                <a:latin typeface="Arial" pitchFamily="34" charset="0"/>
                <a:cs typeface="Arial" pitchFamily="34" charset="0"/>
              </a:rPr>
              <a:t>    </a:t>
            </a:r>
            <a:r>
              <a:rPr kumimoji="0" lang="sr-Cyrl-CS" sz="1800" b="1" i="0" u="none" strike="noStrike" kern="1200" cap="none" spc="0" normalizeH="0" baseline="0" noProof="0" dirty="0" smtClean="0">
                <a:ln>
                  <a:noFill/>
                </a:ln>
                <a:effectLst/>
                <a:uLnTx/>
                <a:uFillTx/>
                <a:latin typeface="Arial" pitchFamily="34" charset="0"/>
                <a:cs typeface="Arial" pitchFamily="34" charset="0"/>
              </a:rPr>
              <a:t>У зависности од међусобног односа </a:t>
            </a: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r>
              <a:rPr lang="sr-Cyrl-CS" sz="1800" b="1" dirty="0" smtClean="0">
                <a:latin typeface="Arial" pitchFamily="34" charset="0"/>
                <a:cs typeface="Arial" pitchFamily="34" charset="0"/>
              </a:rPr>
              <a:t>    </a:t>
            </a:r>
            <a:r>
              <a:rPr kumimoji="0" lang="sr-Cyrl-CS" sz="1800" b="1" i="0" u="none" strike="noStrike" kern="1200" cap="none" spc="0" normalizeH="0" baseline="0" noProof="0" dirty="0" smtClean="0">
                <a:ln>
                  <a:noFill/>
                </a:ln>
                <a:effectLst/>
                <a:uLnTx/>
                <a:uFillTx/>
                <a:latin typeface="Arial" pitchFamily="34" charset="0"/>
                <a:cs typeface="Arial" pitchFamily="34" charset="0"/>
              </a:rPr>
              <a:t>спољашњих и унутрашњих чиниоца патогенезе</a:t>
            </a: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r>
              <a:rPr lang="sr-Cyrl-CS" sz="1800" b="1" dirty="0" smtClean="0">
                <a:solidFill>
                  <a:srgbClr val="FF0000"/>
                </a:solidFill>
                <a:latin typeface="Arial" pitchFamily="34" charset="0"/>
                <a:cs typeface="Arial" pitchFamily="34" charset="0"/>
              </a:rPr>
              <a:t>    </a:t>
            </a:r>
            <a:r>
              <a:rPr kumimoji="0" lang="sr-Cyrl-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једна иста болест се испољава на различите начине </a:t>
            </a: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r>
              <a:rPr lang="sr-Cyrl-CS" sz="1800" b="1" dirty="0" smtClean="0">
                <a:solidFill>
                  <a:srgbClr val="FF0000"/>
                </a:solidFill>
                <a:latin typeface="Arial" pitchFamily="34" charset="0"/>
                <a:cs typeface="Arial" pitchFamily="34" charset="0"/>
              </a:rPr>
              <a:t>    код</a:t>
            </a:r>
            <a:r>
              <a:rPr kumimoji="0" lang="sr-Cyrl-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 разних особа</a:t>
            </a:r>
          </a:p>
          <a:p>
            <a:pPr marL="265176" marR="0" lvl="0" indent="-265176" algn="l" defTabSz="914400" rtl="0" eaLnBrk="1" fontAlgn="auto" latinLnBrk="0" hangingPunct="1">
              <a:lnSpc>
                <a:spcPct val="80000"/>
              </a:lnSpc>
              <a:spcBef>
                <a:spcPts val="250"/>
              </a:spcBef>
              <a:spcAft>
                <a:spcPts val="0"/>
              </a:spcAft>
              <a:buClr>
                <a:schemeClr val="accent1"/>
              </a:buClr>
              <a:buSzPct val="80000"/>
              <a:buFontTx/>
              <a:buNone/>
              <a:tabLst/>
              <a:defRPr/>
            </a:pPr>
            <a:endParaRPr kumimoji="0" lang="sr-Latn-CS" sz="1600" b="0" i="0" u="none" strike="noStrike" kern="1200" cap="none" spc="0" normalizeH="0" baseline="0" noProof="0" dirty="0" smtClean="0">
              <a:ln>
                <a:noFill/>
              </a:ln>
              <a:solidFill>
                <a:schemeClr val="bg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857224" y="857232"/>
            <a:ext cx="7772400" cy="4572000"/>
          </a:xfrm>
          <a:prstGeom prst="rect">
            <a:avLst/>
          </a:prstGeom>
        </p:spPr>
        <p:txBody>
          <a:bodyPr/>
          <a:lstStyle/>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r>
              <a:rPr kumimoji="0" lang="sr-Latn-CS" sz="2400" b="1" i="0" u="none" strike="noStrike" kern="1200" cap="none" spc="0" normalizeH="0" baseline="0" noProof="0" dirty="0" smtClean="0">
                <a:ln>
                  <a:noFill/>
                </a:ln>
                <a:solidFill>
                  <a:srgbClr val="FF0000"/>
                </a:solidFill>
                <a:effectLst/>
                <a:uLnTx/>
                <a:uFillTx/>
                <a:latin typeface="Arial" pitchFamily="34" charset="0"/>
                <a:cs typeface="Arial" pitchFamily="34" charset="0"/>
              </a:rPr>
              <a:t>КЛИНИЧКА СЛИКА БОЛЕСТИ</a:t>
            </a:r>
            <a:endParaRPr kumimoji="0" lang="sr-Cyrl-CS" sz="24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endPar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Tx/>
              <a:buNone/>
              <a:tabLst/>
              <a:defRPr/>
            </a:pPr>
            <a:endParaRPr kumimoji="0" lang="sr-Latn-CS" sz="28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r>
              <a:rPr kumimoji="0" lang="sr-Latn-CS" sz="2000" b="1" i="0" u="none" strike="noStrike" kern="1200" cap="none" spc="0" normalizeH="0" baseline="0" noProof="0" dirty="0" smtClean="0">
                <a:ln>
                  <a:noFill/>
                </a:ln>
                <a:effectLst/>
                <a:uLnTx/>
                <a:uFillTx/>
                <a:latin typeface="Arial" pitchFamily="34" charset="0"/>
                <a:cs typeface="Arial" pitchFamily="34" charset="0"/>
              </a:rPr>
              <a:t> скуп типичних и карактеристичних </a:t>
            </a: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tabLst/>
              <a:defRPr/>
            </a:pPr>
            <a:endPar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tabLst/>
              <a:defRPr/>
            </a:pPr>
            <a:r>
              <a:rPr lang="sr-Cyrl-CS" sz="2000" b="1" dirty="0" smtClean="0">
                <a:latin typeface="Arial" pitchFamily="34" charset="0"/>
                <a:cs typeface="Arial" pitchFamily="34" charset="0"/>
              </a:rPr>
              <a:t>     - </a:t>
            </a: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субјективних тегоба </a:t>
            </a:r>
            <a:r>
              <a:rPr kumimoji="0" lang="sr-Latn-CS" sz="2000" b="1" i="0" u="none" strike="noStrike" kern="1200" cap="none" spc="0" normalizeH="0" baseline="0" noProof="0" dirty="0" smtClean="0">
                <a:ln>
                  <a:noFill/>
                </a:ln>
                <a:effectLst/>
                <a:uLnTx/>
                <a:uFillTx/>
                <a:latin typeface="Arial" pitchFamily="34" charset="0"/>
                <a:cs typeface="Arial" pitchFamily="34" charset="0"/>
              </a:rPr>
              <a:t>(СИМПТОМ</a:t>
            </a:r>
            <a:r>
              <a:rPr lang="sr-Cyrl-CS" sz="2000" b="1" dirty="0" smtClean="0">
                <a:latin typeface="Arial" pitchFamily="34" charset="0"/>
                <a:cs typeface="Arial" pitchFamily="34" charset="0"/>
              </a:rPr>
              <a:t>И БОЛЕСТИ</a:t>
            </a:r>
            <a:r>
              <a:rPr kumimoji="0" lang="sr-Latn-CS" sz="2000" b="1" i="0" u="none" strike="noStrike" kern="1200" cap="none" spc="0" normalizeH="0" baseline="0" noProof="0" dirty="0" smtClean="0">
                <a:ln>
                  <a:noFill/>
                </a:ln>
                <a:effectLst/>
                <a:uLnTx/>
                <a:uFillTx/>
                <a:latin typeface="Arial" pitchFamily="34" charset="0"/>
                <a:cs typeface="Arial" pitchFamily="34" charset="0"/>
              </a:rPr>
              <a:t>) </a:t>
            </a:r>
            <a:r>
              <a:rPr kumimoji="0" lang="sr-Latn-CS" sz="2000" i="0" u="none" strike="noStrike" kern="1200" cap="none" spc="0" normalizeH="0" baseline="0" noProof="0" dirty="0" smtClean="0">
                <a:ln>
                  <a:noFill/>
                </a:ln>
                <a:effectLst/>
                <a:uLnTx/>
                <a:uFillTx/>
                <a:latin typeface="Arial" pitchFamily="34" charset="0"/>
                <a:cs typeface="Arial" pitchFamily="34" charset="0"/>
              </a:rPr>
              <a:t>и </a:t>
            </a:r>
            <a:endParaRPr kumimoji="0" lang="sr-Cyrl-CS" sz="2000"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tabLst/>
              <a:defRPr/>
            </a:pPr>
            <a:r>
              <a:rPr lang="sr-Cyrl-CS" sz="2000" b="1" dirty="0" smtClean="0">
                <a:latin typeface="Arial" pitchFamily="34" charset="0"/>
                <a:cs typeface="Arial" pitchFamily="34" charset="0"/>
              </a:rPr>
              <a:t>     - </a:t>
            </a: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објективних промена</a:t>
            </a:r>
            <a:r>
              <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 </a:t>
            </a:r>
            <a:r>
              <a:rPr kumimoji="0" lang="sr-Latn-CS" sz="2000" b="1" i="0" u="none" strike="noStrike" kern="1200" cap="none" spc="0" normalizeH="0" baseline="0" noProof="0" dirty="0" smtClean="0">
                <a:ln>
                  <a:noFill/>
                </a:ln>
                <a:effectLst/>
                <a:uLnTx/>
                <a:uFillTx/>
                <a:latin typeface="Arial" pitchFamily="34" charset="0"/>
                <a:cs typeface="Arial" pitchFamily="34" charset="0"/>
              </a:rPr>
              <a:t>(ЗНАЦИ</a:t>
            </a:r>
            <a:r>
              <a:rPr kumimoji="0" lang="sr-Cyrl-CS" sz="2000" b="1" i="0" u="none" strike="noStrike" kern="1200" cap="none" spc="0" normalizeH="0" noProof="0" dirty="0" smtClean="0">
                <a:ln>
                  <a:noFill/>
                </a:ln>
                <a:effectLst/>
                <a:uLnTx/>
                <a:uFillTx/>
                <a:latin typeface="Arial" pitchFamily="34" charset="0"/>
                <a:cs typeface="Arial" pitchFamily="34" charset="0"/>
              </a:rPr>
              <a:t> </a:t>
            </a:r>
            <a:r>
              <a:rPr kumimoji="0" lang="sr-Cyrl-CS" sz="2000" b="1" i="0" u="none" strike="noStrike" kern="1200" cap="none" spc="0" normalizeH="0" baseline="0" noProof="0" dirty="0" smtClean="0">
                <a:ln>
                  <a:noFill/>
                </a:ln>
                <a:effectLst/>
                <a:uLnTx/>
                <a:uFillTx/>
                <a:latin typeface="Arial" pitchFamily="34" charset="0"/>
                <a:cs typeface="Arial" pitchFamily="34" charset="0"/>
              </a:rPr>
              <a:t>БОЛЕСТИ)</a:t>
            </a:r>
          </a:p>
          <a:p>
            <a:pPr marL="265176" marR="0" lvl="0" indent="-265176" algn="l" defTabSz="914400" rtl="0" eaLnBrk="1" fontAlgn="auto" latinLnBrk="0" hangingPunct="1">
              <a:lnSpc>
                <a:spcPct val="100000"/>
              </a:lnSpc>
              <a:spcBef>
                <a:spcPts val="250"/>
              </a:spcBef>
              <a:spcAft>
                <a:spcPts val="0"/>
              </a:spcAft>
              <a:buClr>
                <a:schemeClr val="accent1"/>
              </a:buClr>
              <a:buSzPct val="80000"/>
              <a:tabLst/>
              <a:defRPr/>
            </a:pPr>
            <a:r>
              <a:rPr lang="sr-Cyrl-CS" sz="2000" b="1" dirty="0" smtClean="0">
                <a:latin typeface="Arial" pitchFamily="34" charset="0"/>
                <a:cs typeface="Arial" pitchFamily="34" charset="0"/>
              </a:rPr>
              <a:t>    </a:t>
            </a:r>
            <a:endParaRPr lang="sr-Cyrl-CS" sz="2000" dirty="0" smtClean="0">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tabLst/>
              <a:defRPr/>
            </a:pPr>
            <a:r>
              <a:rPr lang="sr-Cyrl-CS" sz="2000" dirty="0" smtClean="0">
                <a:latin typeface="Arial" pitchFamily="34" charset="0"/>
                <a:cs typeface="Arial" pitchFamily="34" charset="0"/>
              </a:rPr>
              <a:t>     </a:t>
            </a:r>
            <a:r>
              <a:rPr kumimoji="0" lang="sr-Latn-CS" sz="2000" i="0" u="none" strike="noStrike" kern="1200" cap="none" spc="0" normalizeH="0" baseline="0" noProof="0" dirty="0" smtClean="0">
                <a:ln>
                  <a:noFill/>
                </a:ln>
                <a:effectLst/>
                <a:uLnTx/>
                <a:uFillTx/>
                <a:latin typeface="Arial" pitchFamily="34" charset="0"/>
                <a:cs typeface="Arial" pitchFamily="34" charset="0"/>
              </a:rPr>
              <a:t>којима се одликује нека болест</a:t>
            </a:r>
            <a:endParaRPr kumimoji="0" lang="sr-Cyrl-CS" sz="2000"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tabLst/>
              <a:defRPr/>
            </a:pP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r>
              <a:rPr kumimoji="0" lang="sr-Latn-CS" sz="2000" b="1" i="0" u="none" strike="noStrike" kern="1200" cap="none" spc="0" normalizeH="0" baseline="0" noProof="0" dirty="0" smtClean="0">
                <a:ln>
                  <a:noFill/>
                </a:ln>
                <a:effectLst/>
                <a:uLnTx/>
                <a:uFillTx/>
                <a:latin typeface="Arial" pitchFamily="34" charset="0"/>
                <a:cs typeface="Arial" pitchFamily="34" charset="0"/>
              </a:rPr>
              <a:t> </a:t>
            </a:r>
            <a:r>
              <a:rPr kumimoji="0" lang="sr-Latn-CS" sz="2000" i="0" u="none" strike="noStrike" kern="1200" cap="none" spc="0" normalizeH="0" baseline="0" noProof="0" dirty="0" smtClean="0">
                <a:ln>
                  <a:noFill/>
                </a:ln>
                <a:effectLst/>
                <a:uLnTx/>
                <a:uFillTx/>
                <a:latin typeface="Arial" pitchFamily="34" charset="0"/>
                <a:cs typeface="Arial" pitchFamily="34" charset="0"/>
              </a:rPr>
              <a:t>обухвата и </a:t>
            </a:r>
            <a:r>
              <a:rPr kumimoji="0" lang="sr-Latn-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морфолошко-фукцијске поремећаје</a:t>
            </a:r>
            <a:r>
              <a:rPr kumimoji="0" lang="sr-Latn-CS" sz="2000" b="1" i="0" u="none" strike="noStrike" kern="1200" cap="none" spc="0" normalizeH="0" baseline="0" noProof="0" dirty="0" smtClean="0">
                <a:ln>
                  <a:noFill/>
                </a:ln>
                <a:effectLst/>
                <a:uLnTx/>
                <a:uFillTx/>
                <a:latin typeface="Arial" pitchFamily="34" charset="0"/>
                <a:cs typeface="Arial" pitchFamily="34" charset="0"/>
              </a:rPr>
              <a:t> </a:t>
            </a: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tabLst/>
              <a:defRPr/>
            </a:pPr>
            <a:r>
              <a:rPr lang="sr-Cyrl-CS" sz="2000" b="1" dirty="0" smtClean="0">
                <a:latin typeface="Arial" pitchFamily="34" charset="0"/>
                <a:cs typeface="Arial" pitchFamily="34" charset="0"/>
              </a:rPr>
              <a:t>     </a:t>
            </a:r>
            <a:r>
              <a:rPr kumimoji="0" lang="sr-Latn-CS" sz="2000" i="0" u="none" strike="noStrike" kern="1200" cap="none" spc="0" normalizeH="0" baseline="0" noProof="0" dirty="0" smtClean="0">
                <a:ln>
                  <a:noFill/>
                </a:ln>
                <a:effectLst/>
                <a:uLnTx/>
                <a:uFillTx/>
                <a:latin typeface="Arial" pitchFamily="34" charset="0"/>
                <a:cs typeface="Arial" pitchFamily="34" charset="0"/>
              </a:rPr>
              <a:t>који се доказују посебним методама</a:t>
            </a:r>
            <a:endParaRPr kumimoji="0" lang="sr-Cyrl-CS" sz="2000"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100000"/>
              </a:lnSpc>
              <a:spcBef>
                <a:spcPts val="250"/>
              </a:spcBef>
              <a:spcAft>
                <a:spcPts val="0"/>
              </a:spcAft>
              <a:buClr>
                <a:schemeClr val="accent1"/>
              </a:buClr>
              <a:buSzPct val="80000"/>
              <a:tabLst/>
              <a:defRPr/>
            </a:pPr>
            <a:r>
              <a:rPr lang="sr-Cyrl-CS" sz="2000" b="1" dirty="0" smtClean="0">
                <a:latin typeface="Arial" pitchFamily="34" charset="0"/>
                <a:cs typeface="Arial" pitchFamily="34" charset="0"/>
              </a:rPr>
              <a:t>     - </a:t>
            </a:r>
            <a:r>
              <a:rPr kumimoji="0" lang="sr-Latn-CS" sz="2000" b="1" i="0" u="none" strike="noStrike" kern="1200" cap="none" spc="0" normalizeH="0" baseline="0" noProof="0" dirty="0" smtClean="0">
                <a:ln>
                  <a:noFill/>
                </a:ln>
                <a:effectLst/>
                <a:uLnTx/>
                <a:uFillTx/>
                <a:latin typeface="Arial" pitchFamily="34" charset="0"/>
                <a:cs typeface="Arial" pitchFamily="34" charset="0"/>
              </a:rPr>
              <a:t>ДОПУНСК</a:t>
            </a:r>
            <a:r>
              <a:rPr kumimoji="0" lang="sr-Cyrl-CS" sz="2000" b="1" i="0" u="none" strike="noStrike" kern="1200" cap="none" spc="0" normalizeH="0" baseline="0" noProof="0" dirty="0" smtClean="0">
                <a:ln>
                  <a:noFill/>
                </a:ln>
                <a:effectLst/>
                <a:uLnTx/>
                <a:uFillTx/>
                <a:latin typeface="Arial" pitchFamily="34" charset="0"/>
                <a:cs typeface="Arial" pitchFamily="34" charset="0"/>
              </a:rPr>
              <a:t>А</a:t>
            </a:r>
            <a:r>
              <a:rPr kumimoji="0" lang="sr-Latn-CS" sz="2000" b="1" i="0" u="none" strike="noStrike" kern="1200" cap="none" spc="0" normalizeH="0" baseline="0" noProof="0" dirty="0" smtClean="0">
                <a:ln>
                  <a:noFill/>
                </a:ln>
                <a:effectLst/>
                <a:uLnTx/>
                <a:uFillTx/>
                <a:latin typeface="Arial" pitchFamily="34" charset="0"/>
                <a:cs typeface="Arial" pitchFamily="34" charset="0"/>
              </a:rPr>
              <a:t> ИСПИТИВАЊА</a:t>
            </a:r>
          </a:p>
          <a:p>
            <a:pPr marL="265176" marR="0" lvl="0" indent="-265176" algn="l" defTabSz="914400" rtl="0"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sr-Latn-CS" sz="2000" b="0" i="0" u="none" strike="noStrike" kern="1200" cap="none" spc="0" normalizeH="0" baseline="0" noProof="0" dirty="0" smtClean="0">
              <a:ln>
                <a:noFill/>
              </a:ln>
              <a:solidFill>
                <a:schemeClr val="bg2"/>
              </a:solidFill>
              <a:effectLst/>
              <a:uLnTx/>
              <a:uFillTx/>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357158" y="642918"/>
            <a:ext cx="8786842" cy="4572000"/>
          </a:xfrm>
          <a:prstGeom prst="rect">
            <a:avLst/>
          </a:prstGeom>
        </p:spPr>
        <p:txBody>
          <a:bodyPr/>
          <a:lstStyle/>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r>
              <a:rPr kumimoji="0" lang="sr-Cyrl-CS" sz="2400" b="1" i="0" u="none" strike="noStrike" kern="1200" cap="none" spc="0" normalizeH="0" baseline="0" noProof="0" dirty="0" smtClean="0">
                <a:ln>
                  <a:noFill/>
                </a:ln>
                <a:solidFill>
                  <a:srgbClr val="FF0000"/>
                </a:solidFill>
                <a:effectLst/>
                <a:uLnTx/>
                <a:uFillTx/>
                <a:latin typeface="Arial" pitchFamily="34" charset="0"/>
                <a:cs typeface="Arial" pitchFamily="34" charset="0"/>
              </a:rPr>
              <a:t>  ИЛИ -  </a:t>
            </a:r>
            <a:r>
              <a:rPr kumimoji="0" lang="sr-Latn-CS" sz="2400" b="1" i="0" u="none" strike="noStrike" kern="1200" cap="none" spc="0" normalizeH="0" baseline="0" noProof="0" dirty="0" smtClean="0">
                <a:ln>
                  <a:noFill/>
                </a:ln>
                <a:solidFill>
                  <a:srgbClr val="FF0000"/>
                </a:solidFill>
                <a:effectLst/>
                <a:uLnTx/>
                <a:uFillTx/>
                <a:latin typeface="Arial" pitchFamily="34" charset="0"/>
                <a:cs typeface="Arial" pitchFamily="34" charset="0"/>
              </a:rPr>
              <a:t>БОЛЕСТ СЕ ИСПОЉАВА</a:t>
            </a:r>
            <a:r>
              <a:rPr kumimoji="0" lang="sr-Latn-CS" sz="2400" b="1" i="0" u="none" strike="noStrike" kern="1200" cap="none" spc="0" normalizeH="0" baseline="0" noProof="0" dirty="0" smtClean="0">
                <a:ln>
                  <a:noFill/>
                </a:ln>
                <a:effectLst/>
                <a:uLnTx/>
                <a:uFillTx/>
                <a:latin typeface="Arial" pitchFamily="34" charset="0"/>
                <a:cs typeface="Arial" pitchFamily="34" charset="0"/>
              </a:rPr>
              <a:t>:</a:t>
            </a:r>
            <a:endParaRPr kumimoji="0" lang="sr-Cyrl-CS" sz="24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lang="sr-Cyrl-CS" sz="2400" b="1" dirty="0" smtClean="0">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kumimoji="0" lang="sr-Latn-CS" sz="24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kumimoji="0" lang="sr-Latn-CS" sz="24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СУБЈЕКТИВНИМ ТЕГОБАМА (СИМПТОМИ БОЛЕСТИ)</a:t>
            </a: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утврђују се </a:t>
            </a:r>
            <a:r>
              <a:rPr kumimoji="0" lang="sr-Latn-CS" sz="1800" b="1" i="0" u="none" strike="noStrike" kern="1200" cap="none" spc="0" normalizeH="0" baseline="0" noProof="0" dirty="0" smtClean="0">
                <a:ln>
                  <a:noFill/>
                </a:ln>
                <a:effectLst/>
                <a:uLnTx/>
                <a:uFillTx/>
                <a:latin typeface="Arial" pitchFamily="34" charset="0"/>
                <a:cs typeface="Arial" pitchFamily="34" charset="0"/>
              </a:rPr>
              <a:t>РАЗГОВОРОМ СА БОЛЕСНИКОМ (АНАМНЕЗОМ)</a:t>
            </a:r>
            <a:endParaRPr kumimoji="0" lang="sr-Cyrl-CS" sz="18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ОБЈЕКТИВНИМ ПРОМЕНАМА (ЗНАЦИ БОЛЕСТИ)</a:t>
            </a: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утврђују се </a:t>
            </a:r>
            <a:r>
              <a:rPr kumimoji="0" lang="sr-Latn-CS" sz="1800" b="1" i="0" u="none" strike="noStrike" kern="1200" cap="none" spc="0" normalizeH="0" baseline="0" noProof="0" dirty="0" smtClean="0">
                <a:ln>
                  <a:noFill/>
                </a:ln>
                <a:effectLst/>
                <a:uLnTx/>
                <a:uFillTx/>
                <a:latin typeface="Arial" pitchFamily="34" charset="0"/>
                <a:cs typeface="Arial" pitchFamily="34" charset="0"/>
              </a:rPr>
              <a:t>ФИЗИКАЛНИМ ПРЕГЛЕДОМ БОЛЕСНИКА</a:t>
            </a:r>
            <a:endParaRPr kumimoji="0" lang="sr-Cyrl-CS" sz="18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endParaRPr kumimoji="0" lang="sr-Latn-CS" sz="18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ПОРЕМЕЋАЈИМА ГРАЂЕ И ФУНКЦИЈЕ ОДРЕЂЕНИХ ТКИВА И</a:t>
            </a:r>
            <a:r>
              <a:rPr kumimoji="0" lang="sr-Cyrl-CS" sz="1800" b="1" i="0" u="none" strike="noStrike" kern="1200" cap="none" spc="0" normalizeH="0" noProof="0" dirty="0" smtClean="0">
                <a:ln>
                  <a:noFill/>
                </a:ln>
                <a:solidFill>
                  <a:srgbClr val="FF0000"/>
                </a:solidFill>
                <a:effectLst/>
                <a:uLnTx/>
                <a:uFillTx/>
                <a:latin typeface="Arial" pitchFamily="34" charset="0"/>
                <a:cs typeface="Arial" pitchFamily="34" charset="0"/>
              </a:rPr>
              <a:t> </a:t>
            </a:r>
            <a:r>
              <a:rPr kumimoji="0" lang="sr-Latn-CS" sz="1800" b="1" i="0" u="none" strike="noStrike" kern="1200" cap="none" spc="0" normalizeH="0" baseline="0" noProof="0" dirty="0" smtClean="0">
                <a:ln>
                  <a:noFill/>
                </a:ln>
                <a:solidFill>
                  <a:srgbClr val="FF0000"/>
                </a:solidFill>
                <a:effectLst/>
                <a:uLnTx/>
                <a:uFillTx/>
                <a:latin typeface="Arial" pitchFamily="34" charset="0"/>
                <a:cs typeface="Arial" pitchFamily="34" charset="0"/>
              </a:rPr>
              <a:t>ОРГАНА</a:t>
            </a: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r>
              <a:rPr kumimoji="0" lang="sr-Latn-CS" sz="1800" i="0" u="none" strike="noStrike" kern="1200" cap="none" spc="0" normalizeH="0" baseline="0" noProof="0" dirty="0" smtClean="0">
                <a:ln>
                  <a:noFill/>
                </a:ln>
                <a:effectLst/>
                <a:uLnTx/>
                <a:uFillTx/>
                <a:latin typeface="Arial" pitchFamily="34" charset="0"/>
                <a:cs typeface="Arial" pitchFamily="34" charset="0"/>
              </a:rPr>
              <a:t>утврђују се </a:t>
            </a:r>
            <a:r>
              <a:rPr kumimoji="0" lang="sr-Latn-CS" sz="1800" b="1" i="0" u="none" strike="noStrike" kern="1200" cap="none" spc="0" normalizeH="0" baseline="0" noProof="0" dirty="0" smtClean="0">
                <a:ln>
                  <a:noFill/>
                </a:ln>
                <a:effectLst/>
                <a:uLnTx/>
                <a:uFillTx/>
                <a:latin typeface="Arial" pitchFamily="34" charset="0"/>
                <a:cs typeface="Arial" pitchFamily="34" charset="0"/>
              </a:rPr>
              <a:t>ДОПУНСКИМ ИСПИТИВАЊИМА БОЛЕСНИКА</a:t>
            </a:r>
            <a:endParaRPr kumimoji="0" lang="sr-Cyrl-CS" sz="1800" b="1" i="0" u="none" strike="noStrike" kern="1200" cap="none" spc="0" normalizeH="0" baseline="0" noProof="0" dirty="0" smtClean="0">
              <a:ln>
                <a:noFill/>
              </a:ln>
              <a:effectLst/>
              <a:uLnTx/>
              <a:uFillTx/>
              <a:latin typeface="Arial" pitchFamily="34" charset="0"/>
              <a:cs typeface="Arial" pitchFamily="34" charset="0"/>
            </a:endParaRPr>
          </a:p>
          <a:p>
            <a:pPr lvl="0"/>
            <a:r>
              <a:rPr lang="sr-Cyrl-CS" sz="1800" dirty="0" smtClean="0">
                <a:latin typeface="Arial" pitchFamily="34" charset="0"/>
                <a:cs typeface="Arial" pitchFamily="34" charset="0"/>
              </a:rPr>
              <a:t>         (б</a:t>
            </a:r>
            <a:r>
              <a:rPr lang="sr-Latn-CS" sz="1800" dirty="0" smtClean="0">
                <a:latin typeface="Arial" pitchFamily="34" charset="0"/>
                <a:cs typeface="Arial" pitchFamily="34" charset="0"/>
              </a:rPr>
              <a:t>иохемијска</a:t>
            </a:r>
            <a:r>
              <a:rPr lang="sr-Cyrl-CS" sz="1800" dirty="0" smtClean="0">
                <a:latin typeface="Arial" pitchFamily="34" charset="0"/>
                <a:cs typeface="Arial" pitchFamily="34" charset="0"/>
              </a:rPr>
              <a:t>,</a:t>
            </a:r>
            <a:r>
              <a:rPr lang="sr-Latn-CS" sz="1800" dirty="0" smtClean="0">
                <a:latin typeface="Arial" pitchFamily="34" charset="0"/>
                <a:cs typeface="Arial" pitchFamily="34" charset="0"/>
              </a:rPr>
              <a:t>хематолошка</a:t>
            </a:r>
            <a:r>
              <a:rPr lang="sr-Cyrl-CS" sz="1800" dirty="0" smtClean="0">
                <a:latin typeface="Arial" pitchFamily="34" charset="0"/>
                <a:cs typeface="Arial" pitchFamily="34" charset="0"/>
              </a:rPr>
              <a:t>,</a:t>
            </a:r>
            <a:r>
              <a:rPr lang="sr-Latn-CS" sz="1800" dirty="0" smtClean="0">
                <a:latin typeface="Arial" pitchFamily="34" charset="0"/>
                <a:cs typeface="Arial" pitchFamily="34" charset="0"/>
              </a:rPr>
              <a:t>микробиолошка</a:t>
            </a:r>
            <a:r>
              <a:rPr lang="sr-Cyrl-CS" sz="1800" dirty="0" smtClean="0">
                <a:latin typeface="Arial" pitchFamily="34" charset="0"/>
                <a:cs typeface="Arial" pitchFamily="34" charset="0"/>
              </a:rPr>
              <a:t>,</a:t>
            </a:r>
            <a:r>
              <a:rPr lang="sr-Latn-CS" sz="1800" dirty="0" smtClean="0">
                <a:latin typeface="Arial" pitchFamily="34" charset="0"/>
                <a:cs typeface="Arial" pitchFamily="34" charset="0"/>
              </a:rPr>
              <a:t>серолошка</a:t>
            </a:r>
            <a:r>
              <a:rPr lang="sr-Cyrl-CS" sz="1800" dirty="0" smtClean="0">
                <a:latin typeface="Arial" pitchFamily="34" charset="0"/>
                <a:cs typeface="Arial" pitchFamily="34" charset="0"/>
              </a:rPr>
              <a:t>,</a:t>
            </a:r>
          </a:p>
          <a:p>
            <a:pPr lvl="0"/>
            <a:r>
              <a:rPr lang="sr-Cyrl-CS" sz="1800" dirty="0" smtClean="0">
                <a:latin typeface="Arial" pitchFamily="34" charset="0"/>
                <a:cs typeface="Arial" pitchFamily="34" charset="0"/>
              </a:rPr>
              <a:t>         </a:t>
            </a:r>
            <a:r>
              <a:rPr lang="sr-Latn-CS" sz="1800" dirty="0" smtClean="0">
                <a:latin typeface="Arial" pitchFamily="34" charset="0"/>
                <a:cs typeface="Arial" pitchFamily="34" charset="0"/>
              </a:rPr>
              <a:t>имунолошка</a:t>
            </a:r>
            <a:r>
              <a:rPr lang="sr-Cyrl-CS" sz="1800" dirty="0" smtClean="0">
                <a:latin typeface="Arial" pitchFamily="34" charset="0"/>
                <a:cs typeface="Arial" pitchFamily="34" charset="0"/>
              </a:rPr>
              <a:t>, </a:t>
            </a:r>
            <a:r>
              <a:rPr lang="sr-Latn-CS" sz="1800" dirty="0" smtClean="0">
                <a:latin typeface="Arial" pitchFamily="34" charset="0"/>
                <a:cs typeface="Arial" pitchFamily="34" charset="0"/>
              </a:rPr>
              <a:t>ендоскопска</a:t>
            </a:r>
            <a:r>
              <a:rPr lang="sr-Cyrl-CS" sz="1800" dirty="0" smtClean="0">
                <a:latin typeface="Arial" pitchFamily="34" charset="0"/>
                <a:cs typeface="Arial" pitchFamily="34" charset="0"/>
              </a:rPr>
              <a:t>, </a:t>
            </a:r>
            <a:r>
              <a:rPr lang="sr-Latn-CS" sz="1800" dirty="0" smtClean="0">
                <a:latin typeface="Arial" pitchFamily="34" charset="0"/>
                <a:cs typeface="Arial" pitchFamily="34" charset="0"/>
              </a:rPr>
              <a:t>радиолошка</a:t>
            </a:r>
            <a:r>
              <a:rPr lang="sr-Cyrl-CS" sz="1800" dirty="0" smtClean="0">
                <a:latin typeface="Arial" pitchFamily="34" charset="0"/>
                <a:cs typeface="Arial" pitchFamily="34" charset="0"/>
              </a:rPr>
              <a:t>, </a:t>
            </a:r>
          </a:p>
          <a:p>
            <a:pPr lvl="0"/>
            <a:r>
              <a:rPr lang="sr-Cyrl-CS" sz="1800" dirty="0" smtClean="0">
                <a:latin typeface="Arial" pitchFamily="34" charset="0"/>
                <a:cs typeface="Arial" pitchFamily="34" charset="0"/>
              </a:rPr>
              <a:t>         </a:t>
            </a:r>
            <a:r>
              <a:rPr lang="sr-Latn-CS" sz="1800" dirty="0" smtClean="0">
                <a:latin typeface="Arial" pitchFamily="34" charset="0"/>
                <a:cs typeface="Arial" pitchFamily="34" charset="0"/>
              </a:rPr>
              <a:t>електрографска</a:t>
            </a:r>
            <a:r>
              <a:rPr lang="sr-Cyrl-CS" sz="1800" dirty="0" smtClean="0">
                <a:latin typeface="Arial" pitchFamily="34" charset="0"/>
                <a:cs typeface="Arial" pitchFamily="34" charset="0"/>
              </a:rPr>
              <a:t> ,</a:t>
            </a:r>
            <a:r>
              <a:rPr lang="sr-Latn-CS" sz="1800" dirty="0" smtClean="0">
                <a:latin typeface="Arial" pitchFamily="34" charset="0"/>
                <a:cs typeface="Arial" pitchFamily="34" charset="0"/>
              </a:rPr>
              <a:t>радиоизотопска</a:t>
            </a:r>
            <a:r>
              <a:rPr lang="sr-Cyrl-CS" sz="1800" dirty="0" smtClean="0">
                <a:latin typeface="Arial" pitchFamily="34" charset="0"/>
                <a:cs typeface="Arial" pitchFamily="34" charset="0"/>
              </a:rPr>
              <a:t> ...)  </a:t>
            </a:r>
            <a:r>
              <a:rPr lang="sr-Cyrl-CS" sz="1800" dirty="0" smtClean="0"/>
              <a:t> </a:t>
            </a:r>
            <a:r>
              <a:rPr lang="sr-Cyrl-CS" sz="1800" b="1" dirty="0" smtClean="0"/>
              <a:t>                         </a:t>
            </a:r>
            <a:endParaRPr lang="en-US" sz="1800" dirty="0" smtClean="0"/>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endParaRPr kumimoji="0" lang="en-US" sz="18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endParaRPr kumimoji="0" lang="sr-Latn-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endParaRPr kumimoji="0" lang="sr-Latn-CS" sz="2400" b="0" i="0" u="none" strike="noStrike" kern="1200" cap="none" spc="0" normalizeH="0" baseline="0" noProof="0" dirty="0" smtClean="0">
              <a:ln>
                <a:noFill/>
              </a:ln>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642910" y="1357298"/>
            <a:ext cx="8786842" cy="4572000"/>
          </a:xfrm>
          <a:prstGeom prst="rect">
            <a:avLst/>
          </a:prstGeom>
        </p:spPr>
        <p:txBody>
          <a:bodyPr/>
          <a:lstStyle/>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r>
              <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СИМПТОМИ БОЛЕСТИ </a:t>
            </a:r>
            <a:r>
              <a:rPr kumimoji="0" lang="sr-Cyrl-CS" sz="1800" b="1" i="0" u="none" strike="noStrike" kern="1200" cap="none" spc="0" normalizeH="0" baseline="0" noProof="0" dirty="0" smtClean="0">
                <a:ln>
                  <a:noFill/>
                </a:ln>
                <a:effectLst/>
                <a:uLnTx/>
                <a:uFillTx/>
                <a:latin typeface="Arial" pitchFamily="34" charset="0"/>
                <a:cs typeface="Arial" pitchFamily="34" charset="0"/>
              </a:rPr>
              <a:t>(субјективне тегобе/сметње)</a:t>
            </a: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lang="sr-Cyrl-CS" sz="2000" b="1" dirty="0" smtClean="0">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Tx/>
              <a:buNone/>
              <a:tabLst/>
              <a:defRPr/>
            </a:pPr>
            <a:endPar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endParaRPr>
          </a:p>
          <a:p>
            <a:pPr marL="265176" indent="-265176" fontAlgn="auto">
              <a:lnSpc>
                <a:spcPct val="90000"/>
              </a:lnSpc>
              <a:spcBef>
                <a:spcPts val="250"/>
              </a:spcBef>
              <a:spcAft>
                <a:spcPts val="0"/>
              </a:spcAft>
              <a:buClr>
                <a:schemeClr val="accent1"/>
              </a:buClr>
              <a:buSzPct val="80000"/>
              <a:buFont typeface="Wingdings 2"/>
              <a:buChar char=""/>
            </a:pPr>
            <a:r>
              <a:rPr lang="sr-Cyrl-CS" sz="2000" b="1" dirty="0" smtClean="0">
                <a:solidFill>
                  <a:srgbClr val="FF0000"/>
                </a:solidFill>
                <a:latin typeface="Arial" pitchFamily="34" charset="0"/>
                <a:cs typeface="Arial" pitchFamily="34" charset="0"/>
              </a:rPr>
              <a:t>ОПШТИ (НЕ-СПЕЦИФИЧНИ) </a:t>
            </a:r>
            <a:r>
              <a:rPr kumimoji="0" lang="sr-Cyrl-CS" sz="1800" b="1" i="0" u="none" strike="noStrike" kern="1200" cap="none" spc="0" normalizeH="0" baseline="0" noProof="0" dirty="0" smtClean="0">
                <a:ln>
                  <a:noFill/>
                </a:ln>
                <a:effectLst/>
                <a:uLnTx/>
                <a:uFillTx/>
                <a:latin typeface="Arial" pitchFamily="34" charset="0"/>
                <a:cs typeface="Arial" pitchFamily="34" charset="0"/>
              </a:rPr>
              <a:t>јављају се у многим болестима</a:t>
            </a:r>
          </a:p>
          <a:p>
            <a:pPr lvl="0"/>
            <a:endParaRPr lang="sr-Cyrl-CS" sz="1800" b="1" dirty="0" smtClean="0">
              <a:latin typeface="Arial" pitchFamily="34" charset="0"/>
              <a:cs typeface="Arial" pitchFamily="34" charset="0"/>
            </a:endParaRPr>
          </a:p>
          <a:p>
            <a:pPr lvl="0"/>
            <a:r>
              <a:rPr lang="sr-Cyrl-CS" sz="1800" b="1" dirty="0" smtClean="0">
                <a:latin typeface="Arial" pitchFamily="34" charset="0"/>
                <a:cs typeface="Arial" pitchFamily="34" charset="0"/>
              </a:rPr>
              <a:t>повишена температура </a:t>
            </a:r>
          </a:p>
          <a:p>
            <a:pPr lvl="0"/>
            <a:r>
              <a:rPr lang="sr-Cyrl-CS" sz="1800" b="1" dirty="0" smtClean="0">
                <a:latin typeface="Arial" pitchFamily="34" charset="0"/>
                <a:cs typeface="Arial" pitchFamily="34" charset="0"/>
              </a:rPr>
              <a:t>знојење </a:t>
            </a:r>
            <a:endParaRPr lang="en-US" sz="1800" dirty="0" smtClean="0">
              <a:latin typeface="Arial" pitchFamily="34" charset="0"/>
              <a:cs typeface="Arial" pitchFamily="34" charset="0"/>
            </a:endParaRPr>
          </a:p>
          <a:p>
            <a:pPr lvl="0"/>
            <a:r>
              <a:rPr lang="sr-Latn-CS" sz="1800" b="1" dirty="0" smtClean="0">
                <a:latin typeface="Arial" pitchFamily="34" charset="0"/>
                <a:cs typeface="Arial" pitchFamily="34" charset="0"/>
              </a:rPr>
              <a:t>o</a:t>
            </a:r>
            <a:r>
              <a:rPr lang="sr-Cyrl-CS" sz="1800" b="1" dirty="0" smtClean="0">
                <a:latin typeface="Arial" pitchFamily="34" charset="0"/>
                <a:cs typeface="Arial" pitchFamily="34" charset="0"/>
              </a:rPr>
              <a:t>пшта слабост </a:t>
            </a:r>
            <a:endParaRPr lang="en-US" sz="1800" dirty="0" smtClean="0">
              <a:latin typeface="Arial" pitchFamily="34" charset="0"/>
              <a:cs typeface="Arial" pitchFamily="34" charset="0"/>
            </a:endParaRPr>
          </a:p>
          <a:p>
            <a:pPr lvl="0"/>
            <a:r>
              <a:rPr lang="sr-Cyrl-CS" sz="1800" b="1" dirty="0" smtClean="0">
                <a:latin typeface="Arial" pitchFamily="34" charset="0"/>
                <a:cs typeface="Arial" pitchFamily="34" charset="0"/>
              </a:rPr>
              <a:t>малаксалост </a:t>
            </a:r>
            <a:endParaRPr lang="en-US" sz="1800" dirty="0" smtClean="0">
              <a:latin typeface="Arial" pitchFamily="34" charset="0"/>
              <a:cs typeface="Arial" pitchFamily="34" charset="0"/>
            </a:endParaRPr>
          </a:p>
          <a:p>
            <a:pPr lvl="0"/>
            <a:r>
              <a:rPr lang="sr-Cyrl-CS" sz="1800" b="1" dirty="0" smtClean="0">
                <a:latin typeface="Arial" pitchFamily="34" charset="0"/>
                <a:cs typeface="Arial" pitchFamily="34" charset="0"/>
              </a:rPr>
              <a:t>мршављење </a:t>
            </a:r>
            <a:endParaRPr lang="en-US" sz="1800" dirty="0" smtClean="0">
              <a:latin typeface="Arial" pitchFamily="34" charset="0"/>
              <a:cs typeface="Arial" pitchFamily="34" charset="0"/>
            </a:endParaRP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endParaRPr kumimoji="0" lang="sr-Cyrl-CS" sz="2000" b="1" i="0" u="none" strike="noStrike" kern="1200" cap="none" spc="0" normalizeH="0" baseline="0" noProof="0" dirty="0" smtClean="0">
              <a:ln>
                <a:noFill/>
              </a:ln>
              <a:effectLst/>
              <a:uLnTx/>
              <a:uFillTx/>
              <a:latin typeface="Arial" pitchFamily="34" charset="0"/>
              <a:cs typeface="Arial" pitchFamily="34" charset="0"/>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r>
              <a:rPr kumimoji="0" lang="sr-Cyrl-CS" sz="2000" b="1" i="0" u="none" strike="noStrike" kern="1200" cap="none" spc="0" normalizeH="0" baseline="0" noProof="0" dirty="0" smtClean="0">
                <a:ln>
                  <a:noFill/>
                </a:ln>
                <a:solidFill>
                  <a:srgbClr val="FF0000"/>
                </a:solidFill>
                <a:effectLst/>
                <a:uLnTx/>
                <a:uFillTx/>
                <a:latin typeface="Arial" pitchFamily="34" charset="0"/>
                <a:cs typeface="Arial" pitchFamily="34" charset="0"/>
              </a:rPr>
              <a:t>СПЕЦИФИЧНИ</a:t>
            </a:r>
            <a:r>
              <a:rPr kumimoji="0" lang="sr-Cyrl-CS" sz="2000" b="1" i="0" u="none" strike="noStrike" kern="1200" cap="none" spc="0" normalizeH="0" noProof="0" dirty="0" smtClean="0">
                <a:ln>
                  <a:noFill/>
                </a:ln>
                <a:solidFill>
                  <a:srgbClr val="FF0000"/>
                </a:solidFill>
                <a:effectLst/>
                <a:uLnTx/>
                <a:uFillTx/>
                <a:latin typeface="Arial" pitchFamily="34" charset="0"/>
                <a:cs typeface="Arial" pitchFamily="34" charset="0"/>
              </a:rPr>
              <a:t>  </a:t>
            </a:r>
            <a:r>
              <a:rPr kumimoji="0" lang="sr-Cyrl-CS" sz="1800" b="1" i="0" u="none" strike="noStrike" kern="1200" cap="none" spc="0" normalizeH="0" baseline="0" noProof="0" dirty="0" smtClean="0">
                <a:ln>
                  <a:noFill/>
                </a:ln>
                <a:effectLst/>
                <a:uLnTx/>
                <a:uFillTx/>
                <a:latin typeface="Arial" pitchFamily="34" charset="0"/>
                <a:cs typeface="Arial" pitchFamily="34" charset="0"/>
              </a:rPr>
              <a:t>јављају се само у одређеним болестима</a:t>
            </a: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endParaRPr kumimoji="0" lang="sr-Cyrl-CS" sz="2400" b="1" i="0" u="none" strike="noStrike" kern="1200" cap="none" spc="0" normalizeH="0" baseline="0" noProof="0" dirty="0" smtClean="0">
              <a:ln>
                <a:noFill/>
              </a:ln>
              <a:solidFill>
                <a:schemeClr val="bg2"/>
              </a:solidFill>
              <a:effectLst/>
              <a:uLnTx/>
              <a:uFillTx/>
              <a:latin typeface="Arial" pitchFamily="34" charset="0"/>
              <a:cs typeface="Arial" pitchFamily="34" charset="0"/>
            </a:endParaRP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endParaRPr kumimoji="0" lang="sr-Latn-CS" sz="2400" b="1" i="0" u="none" strike="noStrike" kern="1200" cap="none" spc="0" normalizeH="0" baseline="0" noProof="0" dirty="0" smtClean="0">
              <a:ln>
                <a:noFill/>
              </a:ln>
              <a:solidFill>
                <a:schemeClr val="tx1"/>
              </a:solidFill>
              <a:effectLst/>
              <a:uLnTx/>
              <a:uFillTx/>
              <a:latin typeface="+mn-lt"/>
              <a:ea typeface="+mn-ea"/>
              <a:cs typeface="+mn-cs"/>
            </a:endParaRPr>
          </a:p>
          <a:p>
            <a:pPr marL="548640" marR="0" lvl="1" indent="-201168" algn="l" defTabSz="914400" rtl="0" eaLnBrk="1" fontAlgn="auto" latinLnBrk="0" hangingPunct="1">
              <a:lnSpc>
                <a:spcPct val="90000"/>
              </a:lnSpc>
              <a:spcBef>
                <a:spcPts val="250"/>
              </a:spcBef>
              <a:spcAft>
                <a:spcPts val="0"/>
              </a:spcAft>
              <a:buClr>
                <a:schemeClr val="accent1"/>
              </a:buClr>
              <a:buSzPct val="100000"/>
              <a:buFont typeface="Verdana"/>
              <a:buChar char="◦"/>
              <a:tabLst/>
              <a:defRPr/>
            </a:pPr>
            <a:endParaRPr kumimoji="0" lang="sr-Latn-CS" sz="2400" b="1" i="0" u="none" strike="noStrike" kern="1200" cap="none" spc="0" normalizeH="0" baseline="0" noProof="0" dirty="0" smtClean="0">
              <a:ln>
                <a:noFill/>
              </a:ln>
              <a:solidFill>
                <a:schemeClr val="tx1"/>
              </a:solidFill>
              <a:effectLst/>
              <a:uLnTx/>
              <a:uFillTx/>
              <a:latin typeface="+mn-lt"/>
              <a:ea typeface="+mn-ea"/>
              <a:cs typeface="+mn-cs"/>
            </a:endParaRPr>
          </a:p>
          <a:p>
            <a:pPr marL="265176" marR="0" lvl="0" indent="-265176" algn="l" defTabSz="914400" rtl="0" eaLnBrk="1" fontAlgn="auto" latinLnBrk="0" hangingPunct="1">
              <a:lnSpc>
                <a:spcPct val="90000"/>
              </a:lnSpc>
              <a:spcBef>
                <a:spcPts val="250"/>
              </a:spcBef>
              <a:spcAft>
                <a:spcPts val="0"/>
              </a:spcAft>
              <a:buClr>
                <a:schemeClr val="accent1"/>
              </a:buClr>
              <a:buSzPct val="80000"/>
              <a:buFont typeface="Wingdings 2"/>
              <a:buChar char=""/>
              <a:tabLst/>
              <a:defRPr/>
            </a:pPr>
            <a:endParaRPr kumimoji="0" lang="sr-Latn-C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662" y="857232"/>
            <a:ext cx="7358114" cy="5232202"/>
          </a:xfrm>
          <a:prstGeom prst="rect">
            <a:avLst/>
          </a:prstGeom>
        </p:spPr>
        <p:txBody>
          <a:bodyPr wrap="square">
            <a:spAutoFit/>
          </a:bodyPr>
          <a:lstStyle/>
          <a:p>
            <a:pPr>
              <a:buFontTx/>
              <a:buNone/>
            </a:pPr>
            <a:r>
              <a:rPr lang="sr-Cyrl-CS" sz="2000" b="1" dirty="0" smtClean="0">
                <a:solidFill>
                  <a:srgbClr val="FF0000"/>
                </a:solidFill>
                <a:latin typeface="Arial" pitchFamily="34" charset="0"/>
                <a:cs typeface="Arial" pitchFamily="34" charset="0"/>
              </a:rPr>
              <a:t>ОСНОВНЕ ОСОБИНЕ СИМПТОМА:</a:t>
            </a:r>
          </a:p>
          <a:p>
            <a:pPr>
              <a:buFontTx/>
              <a:buNone/>
            </a:pPr>
            <a:endParaRPr lang="sr-Cyrl-CS" sz="2000" b="1" dirty="0" smtClean="0">
              <a:solidFill>
                <a:srgbClr val="FF0000"/>
              </a:solidFill>
              <a:latin typeface="Arial" pitchFamily="34" charset="0"/>
              <a:cs typeface="Arial" pitchFamily="34" charset="0"/>
            </a:endParaRPr>
          </a:p>
          <a:p>
            <a:pPr>
              <a:buFontTx/>
              <a:buNone/>
            </a:pPr>
            <a:endParaRPr lang="sr-Cyrl-CS" sz="2000" b="1" dirty="0" smtClean="0">
              <a:solidFill>
                <a:srgbClr val="FF0000"/>
              </a:solidFill>
              <a:latin typeface="Arial" pitchFamily="34" charset="0"/>
              <a:cs typeface="Arial" pitchFamily="34" charset="0"/>
            </a:endParaRPr>
          </a:p>
          <a:p>
            <a:r>
              <a:rPr lang="sr-Cyrl-CS" sz="1800" b="1" dirty="0" smtClean="0">
                <a:latin typeface="Arial" pitchFamily="34" charset="0"/>
                <a:cs typeface="Arial" pitchFamily="34" charset="0"/>
              </a:rPr>
              <a:t>почетак</a:t>
            </a: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учесталост</a:t>
            </a: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трајање</a:t>
            </a: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квалитет</a:t>
            </a: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локализација</a:t>
            </a: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чиниоци који условљавају његову појаву</a:t>
            </a: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реаговање на примењено лечење</a:t>
            </a:r>
          </a:p>
          <a:p>
            <a:endParaRPr lang="sr-Latn-CS" sz="2000" b="1" dirty="0" smtClean="0">
              <a:latin typeface="Arial" pitchFamily="34" charset="0"/>
              <a:cs typeface="Arial" pitchFamily="34" charset="0"/>
            </a:endParaRPr>
          </a:p>
          <a:p>
            <a:pPr>
              <a:buFontTx/>
              <a:buNone/>
            </a:pPr>
            <a:endParaRPr lang="sr-Cyrl-CS" sz="2000" b="1" dirty="0" smtClean="0">
              <a:latin typeface="Arial" pitchFamily="34" charset="0"/>
              <a:cs typeface="Arial" pitchFamily="34" charset="0"/>
            </a:endParaRPr>
          </a:p>
        </p:txBody>
      </p:sp>
      <p:pic>
        <p:nvPicPr>
          <p:cNvPr id="5121" name="Picture 1" descr="C:\Users\Public\Pictures\зуи.jpg"/>
          <p:cNvPicPr>
            <a:picLocks noChangeAspect="1" noChangeArrowheads="1"/>
          </p:cNvPicPr>
          <p:nvPr/>
        </p:nvPicPr>
        <p:blipFill>
          <a:blip r:embed="rId2" cstate="print">
            <a:grayscl/>
          </a:blip>
          <a:srcRect/>
          <a:stretch>
            <a:fillRect/>
          </a:stretch>
        </p:blipFill>
        <p:spPr bwMode="auto">
          <a:xfrm>
            <a:off x="6143637" y="928670"/>
            <a:ext cx="2286016" cy="45720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7290" y="1285860"/>
            <a:ext cx="6643718" cy="4031873"/>
          </a:xfrm>
          <a:prstGeom prst="rect">
            <a:avLst/>
          </a:prstGeom>
        </p:spPr>
        <p:txBody>
          <a:bodyPr wrap="square">
            <a:spAutoFit/>
          </a:bodyPr>
          <a:lstStyle/>
          <a:p>
            <a:pPr>
              <a:buFontTx/>
              <a:buNone/>
            </a:pPr>
            <a:r>
              <a:rPr lang="sr-Cyrl-CS" sz="2000" b="1" dirty="0" smtClean="0">
                <a:solidFill>
                  <a:srgbClr val="FF0000"/>
                </a:solidFill>
                <a:latin typeface="Arial" pitchFamily="34" charset="0"/>
                <a:cs typeface="Arial" pitchFamily="34" charset="0"/>
              </a:rPr>
              <a:t>СИМПТОМИ БОЛЕСТИ ОРГАНА ЗА ДИСАЊЕ</a:t>
            </a:r>
          </a:p>
          <a:p>
            <a:pPr>
              <a:buFontTx/>
              <a:buNone/>
            </a:pPr>
            <a:endParaRPr lang="sr-Cyrl-CS" sz="2000" b="1" dirty="0" smtClean="0">
              <a:solidFill>
                <a:srgbClr val="FF0000"/>
              </a:solidFill>
              <a:latin typeface="Arial" pitchFamily="34" charset="0"/>
              <a:cs typeface="Arial" pitchFamily="34" charset="0"/>
            </a:endParaRP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болови у грудном кошу</a:t>
            </a: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респирацијски болови</a:t>
            </a: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кашаљ</a:t>
            </a: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искашљавање</a:t>
            </a: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хемоптизије</a:t>
            </a:r>
          </a:p>
          <a:p>
            <a:endParaRPr lang="sr-Cyrl-CS" sz="1800" b="1" dirty="0" smtClean="0">
              <a:latin typeface="Arial" pitchFamily="34" charset="0"/>
              <a:cs typeface="Arial" pitchFamily="34" charset="0"/>
            </a:endParaRPr>
          </a:p>
          <a:p>
            <a:r>
              <a:rPr lang="sr-Cyrl-CS" sz="1800" b="1" dirty="0" smtClean="0">
                <a:latin typeface="Arial" pitchFamily="34" charset="0"/>
                <a:cs typeface="Arial" pitchFamily="34" charset="0"/>
              </a:rPr>
              <a:t>диспнеја</a:t>
            </a:r>
            <a:endParaRPr lang="sr-Latn-CS" sz="1800" b="1"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571472" y="1000108"/>
            <a:ext cx="8358246"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sr-Cyrl-CS"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БОЛОВИ У ГРУДНОМ КОШУ</a:t>
            </a:r>
            <a:endParaRPr kumimoji="0" lang="en-US" b="0" i="0" u="none" strike="noStrike" cap="none" normalizeH="0" baseline="0" dirty="0" smtClean="0">
              <a:ln>
                <a:noFill/>
              </a:ln>
              <a:solidFill>
                <a:srgbClr val="FF0000"/>
              </a:solidFill>
              <a:effectLst/>
              <a:latin typeface="Arial" pitchFamily="34" charset="0"/>
              <a:cs typeface="Arial" pitchFamily="34" charset="0"/>
            </a:endParaRPr>
          </a:p>
          <a:p>
            <a:pPr lvl="0" eaLnBrk="0" hangingPunct="0">
              <a:buFontTx/>
              <a:buChar char="•"/>
              <a:tabLst>
                <a:tab pos="457200" algn="l"/>
              </a:tabLst>
            </a:pPr>
            <a:r>
              <a:rPr kumimoji="0" lang="sr-Cyrl-C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болести зида грудног коша</a:t>
            </a:r>
            <a:r>
              <a:rPr kumimoji="0" lang="sr-Cyrl-CS" b="1"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sr-Cyrl-CS" b="0"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lang="sr-Cyrl-CS" dirty="0" smtClean="0">
                <a:latin typeface="Arial" pitchFamily="34" charset="0"/>
                <a:ea typeface="Times New Roman" pitchFamily="18" charset="0"/>
                <a:cs typeface="Arial" pitchFamily="34" charset="0"/>
              </a:rPr>
              <a:t>патолошки процеси: запаљење, траума, неоплазма </a:t>
            </a:r>
          </a:p>
          <a:p>
            <a:pPr lvl="0" eaLnBrk="0" hangingPunct="0">
              <a:tabLst>
                <a:tab pos="457200" algn="l"/>
              </a:tabLst>
            </a:pPr>
            <a:r>
              <a:rPr lang="sr-Cyrl-CS" dirty="0" smtClean="0">
                <a:latin typeface="Arial" pitchFamily="34" charset="0"/>
                <a:ea typeface="Times New Roman" pitchFamily="18" charset="0"/>
                <a:cs typeface="Arial" pitchFamily="34" charset="0"/>
              </a:rPr>
              <a:t>на кожи, поткожном ткиву, масном ткиву, мишићима, костима, нервима и дојкама</a:t>
            </a:r>
            <a:endParaRPr kumimoji="0" lang="en-US"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sr-Cyrl-C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болести органа за дисање</a:t>
            </a:r>
            <a:endParaRPr kumimoji="0" lang="en-US"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sr-Cyrl-C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болести срца и крвних судова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sr-Cyrl-C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lang="sr-Cyrl-CS" b="1"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sr-Cyrl-CS" b="1" i="0" u="none" strike="noStrike" cap="none" normalizeH="0" baseline="0" dirty="0" smtClean="0">
                <a:ln>
                  <a:noFill/>
                </a:ln>
                <a:solidFill>
                  <a:srgbClr val="FF0000"/>
                </a:solidFill>
                <a:effectLst/>
                <a:latin typeface="Arial" pitchFamily="34" charset="0"/>
                <a:cs typeface="Arial" pitchFamily="34" charset="0"/>
              </a:rPr>
              <a:t>РЕСПИРАЦИЈСКИ БОЛОВИ</a:t>
            </a:r>
            <a:endParaRPr kumimoji="0" lang="en-US" b="1" i="0" u="none" strike="noStrike" cap="none" normalizeH="0" baseline="0" dirty="0" smtClean="0">
              <a:ln>
                <a:noFill/>
              </a:ln>
              <a:solidFill>
                <a:srgbClr val="FF0000"/>
              </a:solidFill>
              <a:effectLst/>
              <a:latin typeface="Arial" pitchFamily="34" charset="0"/>
              <a:cs typeface="Arial" pitchFamily="34" charset="0"/>
            </a:endParaRPr>
          </a:p>
          <a:p>
            <a:r>
              <a:rPr lang="sr-Cyrl-CS" b="1" dirty="0" smtClean="0">
                <a:latin typeface="Arial" pitchFamily="34" charset="0"/>
                <a:cs typeface="Arial" pitchFamily="34" charset="0"/>
              </a:rPr>
              <a:t>– болови који се јављају при дисању, односно покретима грудног </a:t>
            </a:r>
            <a:r>
              <a:rPr lang="sr-Cyrl-CS" dirty="0" smtClean="0">
                <a:latin typeface="Arial" pitchFamily="34" charset="0"/>
                <a:cs typeface="Arial" pitchFamily="34" charset="0"/>
              </a:rPr>
              <a:t>коша</a:t>
            </a:r>
            <a:endParaRPr lang="en-US" dirty="0" smtClean="0">
              <a:latin typeface="Arial" pitchFamily="34" charset="0"/>
              <a:cs typeface="Arial" pitchFamily="34" charset="0"/>
            </a:endParaRPr>
          </a:p>
          <a:p>
            <a:r>
              <a:rPr lang="sr-Cyrl-CS" dirty="0" smtClean="0">
                <a:latin typeface="Arial" pitchFamily="34" charset="0"/>
                <a:cs typeface="Arial" pitchFamily="34" charset="0"/>
              </a:rPr>
              <a:t>(патолошки процеси на ребрима, обољења мишића, обољења плућне марамице </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обољења међуребарних нерава)</a:t>
            </a:r>
            <a:endParaRPr lang="en-US" dirty="0" smtClean="0">
              <a:latin typeface="Arial" pitchFamily="34" charset="0"/>
              <a:cs typeface="Arial" pitchFamily="34" charset="0"/>
            </a:endParaRPr>
          </a:p>
          <a:p>
            <a:endParaRPr lang="sr-Cyrl-CS" b="1" dirty="0" smtClean="0">
              <a:solidFill>
                <a:srgbClr val="FF0000"/>
              </a:solidFill>
              <a:latin typeface="Arial" pitchFamily="34" charset="0"/>
              <a:cs typeface="Arial" pitchFamily="34" charset="0"/>
            </a:endParaRPr>
          </a:p>
          <a:p>
            <a:endParaRPr lang="sr-Cyrl-CS" b="1" dirty="0" smtClean="0">
              <a:solidFill>
                <a:srgbClr val="FF0000"/>
              </a:solidFill>
              <a:latin typeface="Arial" pitchFamily="34" charset="0"/>
              <a:cs typeface="Arial" pitchFamily="34" charset="0"/>
            </a:endParaRPr>
          </a:p>
          <a:p>
            <a:r>
              <a:rPr lang="sr-Cyrl-CS" b="1" dirty="0" smtClean="0">
                <a:solidFill>
                  <a:srgbClr val="FF0000"/>
                </a:solidFill>
                <a:latin typeface="Arial" pitchFamily="34" charset="0"/>
                <a:cs typeface="Arial" pitchFamily="34" charset="0"/>
              </a:rPr>
              <a:t>КАШАЉ</a:t>
            </a:r>
            <a:endParaRPr lang="en-US" dirty="0" smtClean="0">
              <a:solidFill>
                <a:srgbClr val="FF0000"/>
              </a:solidFill>
              <a:latin typeface="Arial" pitchFamily="34" charset="0"/>
              <a:cs typeface="Arial" pitchFamily="34" charset="0"/>
            </a:endParaRPr>
          </a:p>
          <a:p>
            <a:pPr lvl="0"/>
            <a:r>
              <a:rPr lang="sr-Cyrl-CS" b="1" dirty="0" smtClean="0">
                <a:latin typeface="Arial" pitchFamily="34" charset="0"/>
                <a:cs typeface="Arial" pitchFamily="34" charset="0"/>
              </a:rPr>
              <a:t>непродуктиван  и продуктиван</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ХЕМОПТИЗИЈЕ- </a:t>
            </a:r>
            <a:r>
              <a:rPr lang="sr-Cyrl-CS" dirty="0" smtClean="0">
                <a:latin typeface="Arial" pitchFamily="34" charset="0"/>
                <a:cs typeface="Arial" pitchFamily="34" charset="0"/>
              </a:rPr>
              <a:t>искашљавање</a:t>
            </a:r>
            <a:r>
              <a:rPr lang="sr-Cyrl-CS" b="1" dirty="0" smtClean="0">
                <a:latin typeface="Arial" pitchFamily="34" charset="0"/>
                <a:cs typeface="Arial" pitchFamily="34" charset="0"/>
              </a:rPr>
              <a:t> малих </a:t>
            </a:r>
            <a:r>
              <a:rPr lang="sr-Cyrl-CS" dirty="0" smtClean="0">
                <a:latin typeface="Arial" pitchFamily="34" charset="0"/>
                <a:cs typeface="Arial" pitchFamily="34" charset="0"/>
              </a:rPr>
              <a:t>количина крви</a:t>
            </a:r>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ХЕМОПТОЈА - </a:t>
            </a:r>
            <a:r>
              <a:rPr lang="sr-Cyrl-CS" dirty="0" smtClean="0">
                <a:latin typeface="Arial" pitchFamily="34" charset="0"/>
                <a:cs typeface="Arial" pitchFamily="34" charset="0"/>
              </a:rPr>
              <a:t>искашљавање</a:t>
            </a:r>
            <a:r>
              <a:rPr lang="sr-Cyrl-CS" b="1" dirty="0" smtClean="0">
                <a:latin typeface="Arial" pitchFamily="34" charset="0"/>
                <a:cs typeface="Arial" pitchFamily="34" charset="0"/>
              </a:rPr>
              <a:t> већих </a:t>
            </a:r>
            <a:r>
              <a:rPr lang="sr-Cyrl-CS" dirty="0" smtClean="0">
                <a:latin typeface="Arial" pitchFamily="34" charset="0"/>
                <a:cs typeface="Arial" pitchFamily="34" charset="0"/>
              </a:rPr>
              <a:t>количина крви</a:t>
            </a:r>
            <a:endParaRPr lang="en-US" dirty="0" smtClean="0">
              <a:latin typeface="Arial" pitchFamily="34" charset="0"/>
              <a:cs typeface="Arial" pitchFamily="34" charset="0"/>
            </a:endParaRPr>
          </a:p>
          <a:p>
            <a:r>
              <a:rPr lang="sr-Cyrl-CS" dirty="0" smtClean="0">
                <a:latin typeface="Arial" pitchFamily="34" charset="0"/>
                <a:cs typeface="Arial" pitchFamily="34" charset="0"/>
              </a:rPr>
              <a:t>(крвављења из носа, десни, ждрела, бронхитис, бронхиектазије, апсцес, карцином, пнеумонија, туберкулоза, хипертензија,</a:t>
            </a:r>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0100" y="785794"/>
            <a:ext cx="7500990" cy="5786199"/>
          </a:xfrm>
          <a:prstGeom prst="rect">
            <a:avLst/>
          </a:prstGeom>
        </p:spPr>
        <p:txBody>
          <a:bodyPr wrap="square">
            <a:spAutoFit/>
          </a:bodyPr>
          <a:lstStyle/>
          <a:p>
            <a:r>
              <a:rPr lang="sr-Cyrl-CS" sz="1800" b="1" dirty="0" smtClean="0">
                <a:solidFill>
                  <a:srgbClr val="FF0000"/>
                </a:solidFill>
                <a:latin typeface="Arial" pitchFamily="34" charset="0"/>
                <a:cs typeface="Arial" pitchFamily="34" charset="0"/>
              </a:rPr>
              <a:t>ДИСПНЕЈА</a:t>
            </a:r>
            <a:endParaRPr lang="en-US" sz="1800" dirty="0" smtClean="0">
              <a:solidFill>
                <a:srgbClr val="FF0000"/>
              </a:solidFill>
              <a:latin typeface="Arial" pitchFamily="34" charset="0"/>
              <a:cs typeface="Arial" pitchFamily="34" charset="0"/>
            </a:endParaRPr>
          </a:p>
          <a:p>
            <a:pPr lvl="0"/>
            <a:endParaRPr lang="sr-Cyrl-CS" b="1" dirty="0" smtClean="0">
              <a:latin typeface="Arial" pitchFamily="34" charset="0"/>
              <a:cs typeface="Arial" pitchFamily="34" charset="0"/>
            </a:endParaRPr>
          </a:p>
          <a:p>
            <a:pPr lvl="0"/>
            <a:r>
              <a:rPr lang="sr-Cyrl-CS" b="1" dirty="0" smtClean="0">
                <a:latin typeface="Arial" pitchFamily="34" charset="0"/>
                <a:cs typeface="Arial" pitchFamily="34" charset="0"/>
              </a:rPr>
              <a:t>диспнеја при напору</a:t>
            </a:r>
            <a:endParaRPr lang="en-US" dirty="0" smtClean="0">
              <a:latin typeface="Arial" pitchFamily="34" charset="0"/>
              <a:cs typeface="Arial" pitchFamily="34" charset="0"/>
            </a:endParaRPr>
          </a:p>
          <a:p>
            <a:pPr lvl="0"/>
            <a:endParaRPr lang="sr-Cyrl-CS" b="1" dirty="0" smtClean="0">
              <a:latin typeface="Arial" pitchFamily="34" charset="0"/>
              <a:cs typeface="Arial" pitchFamily="34" charset="0"/>
            </a:endParaRPr>
          </a:p>
          <a:p>
            <a:pPr lvl="0"/>
            <a:r>
              <a:rPr lang="sr-Cyrl-CS" b="1" dirty="0" smtClean="0">
                <a:latin typeface="Arial" pitchFamily="34" charset="0"/>
                <a:cs typeface="Arial" pitchFamily="34" charset="0"/>
              </a:rPr>
              <a:t>диспнеја у миру</a:t>
            </a:r>
            <a:endParaRPr lang="en-US" dirty="0" smtClean="0">
              <a:latin typeface="Arial" pitchFamily="34" charset="0"/>
              <a:cs typeface="Arial" pitchFamily="34" charset="0"/>
            </a:endParaRPr>
          </a:p>
          <a:p>
            <a:pPr lvl="0"/>
            <a:endParaRPr lang="sr-Cyrl-CS" b="1" dirty="0" smtClean="0">
              <a:latin typeface="Arial" pitchFamily="34" charset="0"/>
              <a:cs typeface="Arial" pitchFamily="34" charset="0"/>
            </a:endParaRPr>
          </a:p>
          <a:p>
            <a:pPr lvl="0"/>
            <a:r>
              <a:rPr lang="sr-Cyrl-CS" b="1" dirty="0" smtClean="0">
                <a:latin typeface="Arial" pitchFamily="34" charset="0"/>
                <a:cs typeface="Arial" pitchFamily="34" charset="0"/>
              </a:rPr>
              <a:t>ортопнеја</a:t>
            </a:r>
            <a:endParaRPr lang="en-US" dirty="0" smtClean="0">
              <a:latin typeface="Arial" pitchFamily="34" charset="0"/>
              <a:cs typeface="Arial" pitchFamily="34" charset="0"/>
            </a:endParaRPr>
          </a:p>
          <a:p>
            <a:pPr lvl="0"/>
            <a:endParaRPr lang="sr-Cyrl-CS" b="1" dirty="0" smtClean="0">
              <a:latin typeface="Arial" pitchFamily="34" charset="0"/>
              <a:cs typeface="Arial" pitchFamily="34" charset="0"/>
            </a:endParaRPr>
          </a:p>
          <a:p>
            <a:pPr lvl="0"/>
            <a:r>
              <a:rPr lang="sr-Cyrl-CS" b="1" dirty="0" smtClean="0">
                <a:latin typeface="Arial" pitchFamily="34" charset="0"/>
                <a:cs typeface="Arial" pitchFamily="34" charset="0"/>
              </a:rPr>
              <a:t>респирацијска диспнеја</a:t>
            </a:r>
            <a:endParaRPr lang="en-US" dirty="0" smtClean="0">
              <a:latin typeface="Arial" pitchFamily="34" charset="0"/>
              <a:cs typeface="Arial" pitchFamily="34" charset="0"/>
            </a:endParaRPr>
          </a:p>
          <a:p>
            <a:pPr lvl="0"/>
            <a:endParaRPr lang="sr-Cyrl-CS" b="1" dirty="0" smtClean="0">
              <a:latin typeface="Arial" pitchFamily="34" charset="0"/>
              <a:cs typeface="Arial" pitchFamily="34" charset="0"/>
            </a:endParaRPr>
          </a:p>
          <a:p>
            <a:pPr lvl="0"/>
            <a:r>
              <a:rPr lang="sr-Cyrl-CS" b="1" dirty="0" smtClean="0">
                <a:latin typeface="Arial" pitchFamily="34" charset="0"/>
                <a:cs typeface="Arial" pitchFamily="34" charset="0"/>
              </a:rPr>
              <a:t>кардијална диспнеја </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Диспнеја – респирацијски поремећаји</a:t>
            </a:r>
            <a:endParaRPr lang="en-US" dirty="0" smtClean="0">
              <a:solidFill>
                <a:srgbClr val="FF0000"/>
              </a:solidFill>
              <a:latin typeface="Arial" pitchFamily="34" charset="0"/>
              <a:cs typeface="Arial" pitchFamily="34" charset="0"/>
            </a:endParaRPr>
          </a:p>
          <a:p>
            <a:pPr lvl="0"/>
            <a:r>
              <a:rPr lang="sr-Cyrl-CS" dirty="0" smtClean="0">
                <a:latin typeface="Arial" pitchFamily="34" charset="0"/>
                <a:cs typeface="Arial" pitchFamily="34" charset="0"/>
              </a:rPr>
              <a:t>опструкција горњих дисајних путева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сужење лумена бронхија и бронхиола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обољења плућних алвеола, притисак на плућне алвеоле</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функцијски поремаћаји грудног коша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деформације грудног коша</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Диспнеја – поремећаји нервне стимулације</a:t>
            </a:r>
            <a:endParaRPr lang="en-US" dirty="0" smtClean="0">
              <a:solidFill>
                <a:srgbClr val="FF0000"/>
              </a:solidFill>
              <a:latin typeface="Arial" pitchFamily="34" charset="0"/>
              <a:cs typeface="Arial" pitchFamily="34" charset="0"/>
            </a:endParaRPr>
          </a:p>
          <a:p>
            <a:pPr lvl="0"/>
            <a:r>
              <a:rPr lang="sr-Cyrl-CS" dirty="0" smtClean="0">
                <a:latin typeface="Arial" pitchFamily="34" charset="0"/>
                <a:cs typeface="Arial" pitchFamily="34" charset="0"/>
              </a:rPr>
              <a:t>смањени по крети грудног коша услед јаких болова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хипервентилација плућа </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убрзано дисање у болесника са респираторном артмијом</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786" y="1214422"/>
            <a:ext cx="7929618" cy="3908762"/>
          </a:xfrm>
          <a:prstGeom prst="rect">
            <a:avLst/>
          </a:prstGeom>
        </p:spPr>
        <p:txBody>
          <a:bodyPr wrap="square">
            <a:spAutoFit/>
          </a:bodyPr>
          <a:lstStyle/>
          <a:p>
            <a:r>
              <a:rPr lang="sr-Cyrl-CS" sz="2000" b="1" dirty="0" smtClean="0">
                <a:solidFill>
                  <a:srgbClr val="FF0000"/>
                </a:solidFill>
                <a:latin typeface="Arial" pitchFamily="34" charset="0"/>
                <a:cs typeface="Arial" pitchFamily="34" charset="0"/>
              </a:rPr>
              <a:t>СИМПТОМИ КАРДИОВАСКУЛАРНОГ СИСТЕМА</a:t>
            </a:r>
          </a:p>
          <a:p>
            <a:endParaRPr lang="en-US" sz="2000" dirty="0" smtClean="0">
              <a:solidFill>
                <a:srgbClr val="FF0000"/>
              </a:solidFill>
              <a:latin typeface="Arial" pitchFamily="34" charset="0"/>
              <a:cs typeface="Arial" pitchFamily="34" charset="0"/>
            </a:endParaRPr>
          </a:p>
          <a:p>
            <a:pPr lvl="0"/>
            <a:endParaRPr lang="sr-Cyrl-CS" b="1" dirty="0" smtClean="0">
              <a:latin typeface="Arial" pitchFamily="34" charset="0"/>
              <a:cs typeface="Arial" pitchFamily="34" charset="0"/>
            </a:endParaRPr>
          </a:p>
          <a:p>
            <a:pPr lvl="0"/>
            <a:r>
              <a:rPr lang="sr-Cyrl-CS" b="1" dirty="0" smtClean="0">
                <a:latin typeface="Arial" pitchFamily="34" charset="0"/>
                <a:cs typeface="Arial" pitchFamily="34" charset="0"/>
              </a:rPr>
              <a:t>палпитације</a:t>
            </a:r>
          </a:p>
          <a:p>
            <a:pPr lvl="0"/>
            <a:endParaRPr lang="sr-Cyrl-CS" dirty="0" smtClean="0">
              <a:latin typeface="Arial" pitchFamily="34" charset="0"/>
              <a:cs typeface="Arial" pitchFamily="34" charset="0"/>
            </a:endParaRPr>
          </a:p>
          <a:p>
            <a:pPr lvl="0"/>
            <a:r>
              <a:rPr lang="sr-Cyrl-CS" b="1" dirty="0" smtClean="0">
                <a:latin typeface="Arial" pitchFamily="34" charset="0"/>
                <a:cs typeface="Arial" pitchFamily="34" charset="0"/>
              </a:rPr>
              <a:t>прекоријални болови</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диспнеја</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кашаљ</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хемоптизије</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никтурија </a:t>
            </a:r>
          </a:p>
          <a:p>
            <a:pPr lvl="0"/>
            <a:endParaRPr lang="en-US"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C:\Users\Win7\Pictures\Asklepios_-_Epidauros.jpg"/>
          <p:cNvPicPr>
            <a:picLocks noChangeAspect="1" noChangeArrowheads="1"/>
          </p:cNvPicPr>
          <p:nvPr/>
        </p:nvPicPr>
        <p:blipFill>
          <a:blip r:embed="rId2" cstate="print">
            <a:duotone>
              <a:schemeClr val="bg2">
                <a:shade val="45000"/>
                <a:satMod val="135000"/>
              </a:schemeClr>
              <a:prstClr val="white"/>
            </a:duotone>
            <a:lum/>
          </a:blip>
          <a:srcRect/>
          <a:stretch>
            <a:fillRect/>
          </a:stretch>
        </p:blipFill>
        <p:spPr bwMode="auto">
          <a:xfrm>
            <a:off x="7286644" y="2285992"/>
            <a:ext cx="1428759" cy="29289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Rectangle 1"/>
          <p:cNvSpPr/>
          <p:nvPr/>
        </p:nvSpPr>
        <p:spPr>
          <a:xfrm>
            <a:off x="-428660" y="1285860"/>
            <a:ext cx="8572560" cy="4031873"/>
          </a:xfrm>
          <a:prstGeom prst="rect">
            <a:avLst/>
          </a:prstGeom>
        </p:spPr>
        <p:txBody>
          <a:bodyPr wrap="square">
            <a:spAutoFit/>
          </a:bodyPr>
          <a:lstStyle/>
          <a:p>
            <a:pPr lvl="2" algn="ctr"/>
            <a:r>
              <a:rPr lang="sr-Latn-CS" sz="2000" b="1" dirty="0" smtClean="0">
                <a:solidFill>
                  <a:srgbClr val="FF0000"/>
                </a:solidFill>
                <a:latin typeface="Arial" pitchFamily="34" charset="0"/>
                <a:cs typeface="Arial" pitchFamily="34" charset="0"/>
              </a:rPr>
              <a:t>ОСНОВНИ </a:t>
            </a:r>
            <a:r>
              <a:rPr lang="sr-Cyrl-CS" sz="2000" b="1" dirty="0" smtClean="0">
                <a:solidFill>
                  <a:srgbClr val="FF0000"/>
                </a:solidFill>
                <a:latin typeface="Arial" pitchFamily="34" charset="0"/>
                <a:cs typeface="Arial" pitchFamily="34" charset="0"/>
              </a:rPr>
              <a:t>ПРИНЦИПИ РАДА </a:t>
            </a:r>
            <a:r>
              <a:rPr lang="sr-Latn-CS" sz="2000" b="1" dirty="0" smtClean="0">
                <a:solidFill>
                  <a:srgbClr val="FF0000"/>
                </a:solidFill>
                <a:latin typeface="Arial" pitchFamily="34" charset="0"/>
                <a:cs typeface="Arial" pitchFamily="34" charset="0"/>
              </a:rPr>
              <a:t>ЗДРАВСТВЕНИ</a:t>
            </a:r>
            <a:r>
              <a:rPr lang="sr-Cyrl-CS" sz="2000" b="1" dirty="0" smtClean="0">
                <a:solidFill>
                  <a:srgbClr val="FF0000"/>
                </a:solidFill>
                <a:latin typeface="Arial" pitchFamily="34" charset="0"/>
                <a:cs typeface="Arial" pitchFamily="34" charset="0"/>
              </a:rPr>
              <a:t>Х </a:t>
            </a:r>
            <a:r>
              <a:rPr lang="sr-Latn-CS" sz="2000" b="1" dirty="0" smtClean="0">
                <a:solidFill>
                  <a:srgbClr val="FF0000"/>
                </a:solidFill>
                <a:latin typeface="Arial" pitchFamily="34" charset="0"/>
                <a:cs typeface="Arial" pitchFamily="34" charset="0"/>
              </a:rPr>
              <a:t> РАДНИ</a:t>
            </a:r>
            <a:r>
              <a:rPr lang="sr-Cyrl-CS" sz="2000" b="1" dirty="0" smtClean="0">
                <a:solidFill>
                  <a:srgbClr val="FF0000"/>
                </a:solidFill>
                <a:latin typeface="Arial" pitchFamily="34" charset="0"/>
                <a:cs typeface="Arial" pitchFamily="34" charset="0"/>
              </a:rPr>
              <a:t>КА</a:t>
            </a:r>
          </a:p>
          <a:p>
            <a:pPr lvl="2"/>
            <a:endParaRPr lang="sr-Cyrl-CS" sz="2000" b="1" dirty="0" smtClean="0">
              <a:solidFill>
                <a:srgbClr val="FF0000"/>
              </a:solidFill>
              <a:latin typeface="Arial" pitchFamily="34" charset="0"/>
              <a:cs typeface="Arial" pitchFamily="34" charset="0"/>
            </a:endParaRPr>
          </a:p>
          <a:p>
            <a:pPr lvl="2"/>
            <a:endParaRPr lang="en-US" sz="2000" dirty="0" smtClean="0">
              <a:solidFill>
                <a:srgbClr val="FF0000"/>
              </a:solidFill>
              <a:latin typeface="Arial" pitchFamily="34" charset="0"/>
              <a:cs typeface="Arial" pitchFamily="34" charset="0"/>
            </a:endParaRPr>
          </a:p>
          <a:p>
            <a:r>
              <a:rPr lang="sr-Cyrl-CS" b="1" dirty="0" smtClean="0">
                <a:latin typeface="Arial" pitchFamily="34" charset="0"/>
                <a:cs typeface="Arial" pitchFamily="34" charset="0"/>
              </a:rPr>
              <a:t>                             </a:t>
            </a:r>
            <a:r>
              <a:rPr lang="sr-Latn-CS" b="1" dirty="0" smtClean="0">
                <a:latin typeface="Arial" pitchFamily="34" charset="0"/>
                <a:cs typeface="Arial" pitchFamily="34" charset="0"/>
              </a:rPr>
              <a:t>ЗАСНИВАЈУ СЕ НА ПРАВИЛНОМ</a:t>
            </a:r>
            <a:r>
              <a:rPr lang="sr-Latn-CS" b="1" u="sng" dirty="0" smtClean="0">
                <a:latin typeface="Arial" pitchFamily="34" charset="0"/>
                <a:cs typeface="Arial" pitchFamily="34" charset="0"/>
              </a:rPr>
              <a:t> ОДНОСУ </a:t>
            </a:r>
            <a:r>
              <a:rPr lang="sr-Latn-CS" b="1" dirty="0" smtClean="0">
                <a:latin typeface="Arial" pitchFamily="34" charset="0"/>
                <a:cs typeface="Arial" pitchFamily="34" charset="0"/>
              </a:rPr>
              <a:t>ПРЕМА:</a:t>
            </a:r>
            <a:endParaRPr lang="sr-Cyrl-CS" b="1" dirty="0" smtClean="0">
              <a:latin typeface="Arial" pitchFamily="34" charset="0"/>
              <a:cs typeface="Arial" pitchFamily="34" charset="0"/>
            </a:endParaRPr>
          </a:p>
          <a:p>
            <a:r>
              <a:rPr lang="sr-Latn-CS" b="1" dirty="0" smtClean="0">
                <a:latin typeface="Arial" pitchFamily="34" charset="0"/>
                <a:cs typeface="Arial" pitchFamily="34" charset="0"/>
              </a:rPr>
              <a:t> </a:t>
            </a:r>
            <a:endParaRPr lang="en-US" dirty="0" smtClean="0">
              <a:latin typeface="Arial" pitchFamily="34" charset="0"/>
              <a:cs typeface="Arial" pitchFamily="34" charset="0"/>
            </a:endParaRPr>
          </a:p>
          <a:p>
            <a:pPr lvl="1"/>
            <a:r>
              <a:rPr lang="sr-Cyrl-CS" b="1" dirty="0" smtClean="0">
                <a:latin typeface="Arial" pitchFamily="34" charset="0"/>
                <a:cs typeface="Arial" pitchFamily="34" charset="0"/>
              </a:rPr>
              <a:t>                           -  </a:t>
            </a:r>
            <a:r>
              <a:rPr lang="sr-Latn-CS" b="1" dirty="0" smtClean="0">
                <a:latin typeface="Arial" pitchFamily="34" charset="0"/>
                <a:cs typeface="Arial" pitchFamily="34" charset="0"/>
              </a:rPr>
              <a:t>болеснику</a:t>
            </a:r>
            <a:endParaRPr lang="sr-Cyrl-CS" b="1" dirty="0" smtClean="0">
              <a:latin typeface="Arial" pitchFamily="34" charset="0"/>
              <a:cs typeface="Arial" pitchFamily="34" charset="0"/>
            </a:endParaRPr>
          </a:p>
          <a:p>
            <a:pPr lvl="1"/>
            <a:endParaRPr lang="sr-Cyrl-CS" b="1" dirty="0" smtClean="0">
              <a:latin typeface="Arial" pitchFamily="34" charset="0"/>
              <a:cs typeface="Arial" pitchFamily="34" charset="0"/>
            </a:endParaRPr>
          </a:p>
          <a:p>
            <a:pPr lvl="1"/>
            <a:r>
              <a:rPr lang="sr-Cyrl-CS" b="1" dirty="0" smtClean="0">
                <a:latin typeface="Arial" pitchFamily="34" charset="0"/>
                <a:cs typeface="Arial" pitchFamily="34" charset="0"/>
              </a:rPr>
              <a:t>                           - </a:t>
            </a:r>
            <a:r>
              <a:rPr lang="sr-Latn-CS" b="1" dirty="0" smtClean="0">
                <a:latin typeface="Arial" pitchFamily="34" charset="0"/>
                <a:cs typeface="Arial" pitchFamily="34" charset="0"/>
              </a:rPr>
              <a:t>члановима његове породице</a:t>
            </a:r>
            <a:endParaRPr lang="sr-Cyrl-CS" b="1" dirty="0" smtClean="0">
              <a:latin typeface="Arial" pitchFamily="34" charset="0"/>
              <a:cs typeface="Arial" pitchFamily="34" charset="0"/>
            </a:endParaRPr>
          </a:p>
          <a:p>
            <a:pPr lvl="1"/>
            <a:endParaRPr lang="en-US" dirty="0" smtClean="0">
              <a:latin typeface="Arial" pitchFamily="34" charset="0"/>
              <a:cs typeface="Arial" pitchFamily="34" charset="0"/>
            </a:endParaRPr>
          </a:p>
          <a:p>
            <a:pPr lvl="1"/>
            <a:r>
              <a:rPr lang="sr-Latn-CS" b="1" dirty="0" smtClean="0">
                <a:latin typeface="Arial" pitchFamily="34" charset="0"/>
                <a:cs typeface="Arial" pitchFamily="34" charset="0"/>
              </a:rPr>
              <a:t> </a:t>
            </a:r>
            <a:r>
              <a:rPr lang="sr-Cyrl-CS" b="1" dirty="0" smtClean="0">
                <a:latin typeface="Arial" pitchFamily="34" charset="0"/>
                <a:cs typeface="Arial" pitchFamily="34" charset="0"/>
              </a:rPr>
              <a:t>                          - </a:t>
            </a:r>
            <a:r>
              <a:rPr lang="sr-Latn-CS" b="1" dirty="0" smtClean="0">
                <a:latin typeface="Arial" pitchFamily="34" charset="0"/>
                <a:cs typeface="Arial" pitchFamily="34" charset="0"/>
              </a:rPr>
              <a:t>другим здравственим радницима</a:t>
            </a:r>
            <a:endParaRPr lang="en-US" dirty="0" smtClean="0">
              <a:latin typeface="Arial" pitchFamily="34" charset="0"/>
              <a:cs typeface="Arial" pitchFamily="34" charset="0"/>
            </a:endParaRPr>
          </a:p>
          <a:p>
            <a:pPr lvl="1"/>
            <a:endParaRPr lang="sr-Cyrl-CS" b="1" dirty="0" smtClean="0">
              <a:latin typeface="Arial" pitchFamily="34" charset="0"/>
              <a:cs typeface="Arial" pitchFamily="34" charset="0"/>
            </a:endParaRPr>
          </a:p>
          <a:p>
            <a:pPr lvl="1"/>
            <a:endParaRPr lang="sr-Cyrl-CS" b="1" dirty="0" smtClean="0">
              <a:solidFill>
                <a:srgbClr val="FF0000"/>
              </a:solidFill>
              <a:latin typeface="Arial" pitchFamily="34" charset="0"/>
              <a:cs typeface="Arial" pitchFamily="34" charset="0"/>
            </a:endParaRPr>
          </a:p>
          <a:p>
            <a:pPr lvl="1"/>
            <a:endParaRPr lang="sr-Cyrl-CS" b="1" dirty="0" smtClean="0">
              <a:solidFill>
                <a:srgbClr val="FF0000"/>
              </a:solidFill>
              <a:latin typeface="Arial" pitchFamily="34" charset="0"/>
              <a:cs typeface="Arial" pitchFamily="34" charset="0"/>
            </a:endParaRPr>
          </a:p>
          <a:p>
            <a:pPr lvl="1"/>
            <a:endParaRPr lang="sr-Cyrl-CS" b="1" dirty="0" smtClean="0">
              <a:solidFill>
                <a:srgbClr val="FF0000"/>
              </a:solidFill>
              <a:latin typeface="Arial" pitchFamily="34" charset="0"/>
              <a:cs typeface="Arial" pitchFamily="34" charset="0"/>
            </a:endParaRPr>
          </a:p>
          <a:p>
            <a:pPr lvl="1" algn="ctr"/>
            <a:r>
              <a:rPr lang="sr-Latn-CS" sz="2000" b="1" dirty="0" smtClean="0">
                <a:solidFill>
                  <a:srgbClr val="FF0000"/>
                </a:solidFill>
                <a:latin typeface="Arial" pitchFamily="34" charset="0"/>
                <a:cs typeface="Arial" pitchFamily="34" charset="0"/>
              </a:rPr>
              <a:t>MEДИЦИНСКА</a:t>
            </a:r>
            <a:r>
              <a:rPr lang="sr-Cyrl-CS" sz="2000" b="1" dirty="0" smtClean="0">
                <a:solidFill>
                  <a:srgbClr val="FF0000"/>
                </a:solidFill>
                <a:latin typeface="Arial" pitchFamily="34" charset="0"/>
                <a:cs typeface="Arial" pitchFamily="34" charset="0"/>
              </a:rPr>
              <a:t> ЕТИКА КАО ИМПЕРАТИВ!!!</a:t>
            </a:r>
            <a:endParaRPr lang="en-US" sz="2000" dirty="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571480"/>
            <a:ext cx="7929618" cy="6001643"/>
          </a:xfrm>
          <a:prstGeom prst="rect">
            <a:avLst/>
          </a:prstGeom>
        </p:spPr>
        <p:txBody>
          <a:bodyPr wrap="square">
            <a:spAutoFit/>
          </a:bodyPr>
          <a:lstStyle/>
          <a:p>
            <a:r>
              <a:rPr lang="sr-Cyrl-CS" b="1" dirty="0" smtClean="0">
                <a:solidFill>
                  <a:srgbClr val="FF0000"/>
                </a:solidFill>
                <a:latin typeface="Arial" pitchFamily="34" charset="0"/>
                <a:cs typeface="Arial" pitchFamily="34" charset="0"/>
              </a:rPr>
              <a:t>ПАЛПИТАЦИЈЕ</a:t>
            </a:r>
            <a:r>
              <a:rPr lang="sr-Cyrl-CS" b="1" dirty="0" smtClean="0">
                <a:latin typeface="Arial" pitchFamily="34" charset="0"/>
                <a:cs typeface="Arial" pitchFamily="34" charset="0"/>
              </a:rPr>
              <a:t> – постојање одређеног осећаја у прекордијуму</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екстрасистоле</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хипертиреоза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нервозне особе</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хронично плућно срце, хипертензија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лекови ( морфин, кокаин, атропин, аминофилин, дигиталис,..)</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ПРЕКОРДИЈАЛНИ БОЛОВИ</a:t>
            </a:r>
            <a:endParaRPr lang="en-US" dirty="0" smtClean="0">
              <a:solidFill>
                <a:srgbClr val="FF0000"/>
              </a:solidFill>
              <a:latin typeface="Arial" pitchFamily="34" charset="0"/>
              <a:cs typeface="Arial" pitchFamily="34" charset="0"/>
            </a:endParaRPr>
          </a:p>
          <a:p>
            <a:pPr lvl="0"/>
            <a:r>
              <a:rPr lang="sr-Cyrl-CS" dirty="0" smtClean="0">
                <a:latin typeface="Arial" pitchFamily="34" charset="0"/>
                <a:cs typeface="Arial" pitchFamily="34" charset="0"/>
              </a:rPr>
              <a:t>сужење коронарних артерија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емболија, тромбоза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аортна инсуфицијенција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тахикардија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акутни перикардитис</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плућна емболија </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ДИСПНЕЈА</a:t>
            </a:r>
            <a:endParaRPr lang="en-US" dirty="0" smtClean="0">
              <a:solidFill>
                <a:srgbClr val="FF0000"/>
              </a:solidFill>
              <a:latin typeface="Arial" pitchFamily="34" charset="0"/>
              <a:cs typeface="Arial" pitchFamily="34" charset="0"/>
            </a:endParaRPr>
          </a:p>
          <a:p>
            <a:pPr lvl="0"/>
            <a:r>
              <a:rPr lang="sr-Cyrl-CS" dirty="0" smtClean="0">
                <a:latin typeface="Arial" pitchFamily="34" charset="0"/>
                <a:cs typeface="Arial" pitchFamily="34" charset="0"/>
              </a:rPr>
              <a:t>митрална или аортна мана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хипертензија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инфаркт миокрада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срчана инсуфицијенција </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КАШАЉ</a:t>
            </a:r>
            <a:endParaRPr lang="en-US" dirty="0" smtClean="0">
              <a:solidFill>
                <a:srgbClr val="FF0000"/>
              </a:solidFill>
              <a:latin typeface="Arial" pitchFamily="34" charset="0"/>
              <a:cs typeface="Arial" pitchFamily="34" charset="0"/>
            </a:endParaRPr>
          </a:p>
          <a:p>
            <a:pPr lvl="0"/>
            <a:r>
              <a:rPr lang="sr-Cyrl-CS" dirty="0" smtClean="0">
                <a:latin typeface="Arial" pitchFamily="34" charset="0"/>
                <a:cs typeface="Arial" pitchFamily="34" charset="0"/>
              </a:rPr>
              <a:t>застојна срчана инсуфицијенција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плућна емболија </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5786" y="1071546"/>
            <a:ext cx="4572000" cy="5139869"/>
          </a:xfrm>
          <a:prstGeom prst="rect">
            <a:avLst/>
          </a:prstGeom>
        </p:spPr>
        <p:txBody>
          <a:bodyPr wrap="square">
            <a:spAutoFit/>
          </a:bodyPr>
          <a:lstStyle/>
          <a:p>
            <a:r>
              <a:rPr lang="sr-Cyrl-CS" sz="2000" b="1" dirty="0" smtClean="0">
                <a:solidFill>
                  <a:srgbClr val="FF0000"/>
                </a:solidFill>
                <a:latin typeface="Arial" pitchFamily="34" charset="0"/>
                <a:cs typeface="Arial" pitchFamily="34" charset="0"/>
              </a:rPr>
              <a:t>СИМПТОМИ ОРГАНА ЗА ВАРЕЊЕ</a:t>
            </a:r>
          </a:p>
          <a:p>
            <a:endParaRPr lang="sr-Cyrl-CS" sz="2000" b="1" dirty="0" smtClean="0">
              <a:solidFill>
                <a:srgbClr val="FF0000"/>
              </a:solidFill>
              <a:latin typeface="Arial" pitchFamily="34" charset="0"/>
              <a:cs typeface="Arial" pitchFamily="34" charset="0"/>
            </a:endParaRPr>
          </a:p>
          <a:p>
            <a:endParaRPr lang="en-US" dirty="0" smtClean="0">
              <a:solidFill>
                <a:srgbClr val="FF0000"/>
              </a:solidFill>
              <a:latin typeface="Arial" pitchFamily="34" charset="0"/>
              <a:cs typeface="Arial" pitchFamily="34" charset="0"/>
            </a:endParaRPr>
          </a:p>
          <a:p>
            <a:pPr lvl="0"/>
            <a:r>
              <a:rPr lang="sr-Cyrl-CS" b="1" dirty="0" smtClean="0">
                <a:latin typeface="Arial" pitchFamily="34" charset="0"/>
                <a:cs typeface="Arial" pitchFamily="34" charset="0"/>
              </a:rPr>
              <a:t>анорексија</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дисфагија</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горушица</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диспепсија</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подригивање</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мука и гађење</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опстипација и дијареа</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затвор, надимање, тенезми</a:t>
            </a:r>
          </a:p>
          <a:p>
            <a:pPr lvl="0"/>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болови у стомаку </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7224" y="642918"/>
            <a:ext cx="7143800" cy="5755422"/>
          </a:xfrm>
          <a:prstGeom prst="rect">
            <a:avLst/>
          </a:prstGeom>
        </p:spPr>
        <p:txBody>
          <a:bodyPr wrap="square">
            <a:spAutoFit/>
          </a:bodyPr>
          <a:lstStyle/>
          <a:p>
            <a:r>
              <a:rPr lang="sr-Cyrl-CS" b="1" dirty="0" smtClean="0">
                <a:solidFill>
                  <a:srgbClr val="FF0000"/>
                </a:solidFill>
                <a:latin typeface="Arial" pitchFamily="34" charset="0"/>
                <a:cs typeface="Arial" pitchFamily="34" charset="0"/>
              </a:rPr>
              <a:t>Анорексија-</a:t>
            </a:r>
            <a:r>
              <a:rPr lang="sr-Cyrl-CS" b="1" dirty="0" smtClean="0">
                <a:latin typeface="Arial" pitchFamily="34" charset="0"/>
                <a:cs typeface="Arial" pitchFamily="34" charset="0"/>
              </a:rPr>
              <a:t> потпун губитак или смањен осећај глади</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гастритис, неоплазме желуца, панкреаса, црева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ентеритис, колитис</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депресивни болесници, алкохоличари</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болесници са бубрежном инсуфицијенцијом</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Дисфагија</a:t>
            </a:r>
            <a:r>
              <a:rPr lang="sr-Cyrl-CS" b="1" dirty="0" smtClean="0">
                <a:latin typeface="Arial" pitchFamily="34" charset="0"/>
                <a:cs typeface="Arial" pitchFamily="34" charset="0"/>
              </a:rPr>
              <a:t>- отежано гутање хране и течности</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лезије у устима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увећање вратних лимфних жлезда, запаљење штитасте жлезде</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мијастенија гравис, тровање оловом, алкохолом</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обољења једњака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обољења вратног дела кичме, увећана вратна кичме </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Диспепсија</a:t>
            </a:r>
            <a:r>
              <a:rPr lang="sr-Cyrl-CS" b="1" dirty="0" smtClean="0">
                <a:latin typeface="Arial" pitchFamily="34" charset="0"/>
                <a:cs typeface="Arial" pitchFamily="34" charset="0"/>
              </a:rPr>
              <a:t>- осећај непријатности у желуцу после узимања хране</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хиперацидитет желудачног садржаја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обољења желуца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обољења танког црева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обољења дебелог црева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неправилна исхрана </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Горушица</a:t>
            </a:r>
            <a:r>
              <a:rPr lang="sr-Cyrl-CS" b="1" dirty="0" smtClean="0">
                <a:latin typeface="Arial" pitchFamily="34" charset="0"/>
                <a:cs typeface="Arial" pitchFamily="34" charset="0"/>
              </a:rPr>
              <a:t> - осећај паљења, печења иза грудне кости</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хронично запаљење желуца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запаљење слузнице једњака, улкусна болест </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785794"/>
            <a:ext cx="7858180" cy="5755422"/>
          </a:xfrm>
          <a:prstGeom prst="rect">
            <a:avLst/>
          </a:prstGeom>
        </p:spPr>
        <p:txBody>
          <a:bodyPr wrap="square">
            <a:spAutoFit/>
          </a:bodyPr>
          <a:lstStyle/>
          <a:p>
            <a:r>
              <a:rPr lang="sr-Cyrl-CS" b="1" dirty="0" smtClean="0">
                <a:solidFill>
                  <a:srgbClr val="FF0000"/>
                </a:solidFill>
                <a:latin typeface="Arial" pitchFamily="34" charset="0"/>
                <a:cs typeface="Arial" pitchFamily="34" charset="0"/>
              </a:rPr>
              <a:t>Повраћање</a:t>
            </a:r>
            <a:endParaRPr lang="en-US" dirty="0" smtClean="0">
              <a:solidFill>
                <a:srgbClr val="FF0000"/>
              </a:solidFill>
              <a:latin typeface="Arial" pitchFamily="34" charset="0"/>
              <a:cs typeface="Arial" pitchFamily="34" charset="0"/>
            </a:endParaRPr>
          </a:p>
          <a:p>
            <a:pPr lvl="0"/>
            <a:r>
              <a:rPr lang="sr-Cyrl-CS" dirty="0" smtClean="0">
                <a:latin typeface="Arial" pitchFamily="34" charset="0"/>
                <a:cs typeface="Arial" pitchFamily="34" charset="0"/>
              </a:rPr>
              <a:t>болести желуца, танког црева, дебелог црева, гуштераче</a:t>
            </a:r>
          </a:p>
          <a:p>
            <a:pPr lvl="0"/>
            <a:r>
              <a:rPr lang="sr-Cyrl-CS" dirty="0" smtClean="0">
                <a:latin typeface="Arial" pitchFamily="34" charset="0"/>
                <a:cs typeface="Arial" pitchFamily="34" charset="0"/>
              </a:rPr>
              <a:t> </a:t>
            </a:r>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Крвављења</a:t>
            </a:r>
            <a:endParaRPr lang="en-US" dirty="0" smtClean="0">
              <a:solidFill>
                <a:srgbClr val="FF0000"/>
              </a:solidFill>
              <a:latin typeface="Arial" pitchFamily="34" charset="0"/>
              <a:cs typeface="Arial" pitchFamily="34" charset="0"/>
            </a:endParaRPr>
          </a:p>
          <a:p>
            <a:pPr lvl="0"/>
            <a:r>
              <a:rPr lang="sr-Cyrl-CS" b="1" dirty="0" smtClean="0">
                <a:latin typeface="Arial" pitchFamily="34" charset="0"/>
                <a:cs typeface="Arial" pitchFamily="34" charset="0"/>
              </a:rPr>
              <a:t>ХЕМАТЕМЕЗА- </a:t>
            </a:r>
            <a:r>
              <a:rPr lang="sr-Cyrl-CS" dirty="0" smtClean="0">
                <a:latin typeface="Arial" pitchFamily="34" charset="0"/>
                <a:cs typeface="Arial" pitchFamily="34" charset="0"/>
              </a:rPr>
              <a:t>повраћање садржаја са примесама крви</a:t>
            </a:r>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МЕЛЕНА- </a:t>
            </a:r>
            <a:r>
              <a:rPr lang="sr-Cyrl-CS" dirty="0" smtClean="0">
                <a:latin typeface="Arial" pitchFamily="34" charset="0"/>
                <a:cs typeface="Arial" pitchFamily="34" charset="0"/>
              </a:rPr>
              <a:t>појава црне столице услед присуства крви</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Дијареа</a:t>
            </a:r>
            <a:endParaRPr lang="en-US" dirty="0" smtClean="0">
              <a:solidFill>
                <a:srgbClr val="FF0000"/>
              </a:solidFill>
              <a:latin typeface="Arial" pitchFamily="34" charset="0"/>
              <a:cs typeface="Arial" pitchFamily="34" charset="0"/>
            </a:endParaRPr>
          </a:p>
          <a:p>
            <a:pPr lvl="0"/>
            <a:r>
              <a:rPr lang="sr-Cyrl-CS" b="1" dirty="0" smtClean="0">
                <a:latin typeface="Arial" pitchFamily="34" charset="0"/>
                <a:cs typeface="Arial" pitchFamily="34" charset="0"/>
              </a:rPr>
              <a:t>акутни проливи </a:t>
            </a:r>
            <a:r>
              <a:rPr lang="sr-Cyrl-CS" dirty="0" smtClean="0">
                <a:latin typeface="Arial" pitchFamily="34" charset="0"/>
                <a:cs typeface="Arial" pitchFamily="34" charset="0"/>
              </a:rPr>
              <a:t>( вирусни гастроентеритиси, алергија на храну, стафилококне инфекције, трвање тешким металима...)</a:t>
            </a:r>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хронични проливи </a:t>
            </a:r>
            <a:r>
              <a:rPr lang="sr-Cyrl-CS" dirty="0" smtClean="0">
                <a:latin typeface="Arial" pitchFamily="34" charset="0"/>
                <a:cs typeface="Arial" pitchFamily="34" charset="0"/>
              </a:rPr>
              <a:t>( малигне неоплазме црева, туберкулоза црева, хронични панкреатитис, улцерозни колитис, Кронова болест, амилоидоза..) </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Опстипација</a:t>
            </a:r>
            <a:endParaRPr lang="en-US" dirty="0" smtClean="0">
              <a:solidFill>
                <a:srgbClr val="FF0000"/>
              </a:solidFill>
              <a:latin typeface="Arial" pitchFamily="34" charset="0"/>
              <a:cs typeface="Arial" pitchFamily="34" charset="0"/>
            </a:endParaRPr>
          </a:p>
          <a:p>
            <a:pPr lvl="0"/>
            <a:r>
              <a:rPr lang="sr-Cyrl-CS" dirty="0" smtClean="0">
                <a:latin typeface="Arial" pitchFamily="34" charset="0"/>
                <a:cs typeface="Arial" pitchFamily="34" charset="0"/>
              </a:rPr>
              <a:t>хемороиди</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аналне фисуре</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перианални апсцес</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неолазме ректума, колона , илеус</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ендокрини и метаболички поремећаји </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Болови</a:t>
            </a:r>
            <a:endParaRPr lang="en-US" dirty="0" smtClean="0">
              <a:solidFill>
                <a:srgbClr val="FF0000"/>
              </a:solidFill>
              <a:latin typeface="Arial" pitchFamily="34" charset="0"/>
              <a:cs typeface="Arial" pitchFamily="34" charset="0"/>
            </a:endParaRPr>
          </a:p>
          <a:p>
            <a:pPr lvl="0"/>
            <a:r>
              <a:rPr lang="sr-Cyrl-CS" b="1" dirty="0" smtClean="0">
                <a:latin typeface="Arial" pitchFamily="34" charset="0"/>
                <a:cs typeface="Arial" pitchFamily="34" charset="0"/>
              </a:rPr>
              <a:t>акутни </a:t>
            </a:r>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хронични </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662" y="1142984"/>
            <a:ext cx="7643866" cy="4585871"/>
          </a:xfrm>
          <a:prstGeom prst="rect">
            <a:avLst/>
          </a:prstGeom>
        </p:spPr>
        <p:txBody>
          <a:bodyPr wrap="square">
            <a:spAutoFit/>
          </a:bodyPr>
          <a:lstStyle/>
          <a:p>
            <a:r>
              <a:rPr lang="sr-Cyrl-CS" sz="2000" b="1" dirty="0" smtClean="0">
                <a:solidFill>
                  <a:srgbClr val="FF0000"/>
                </a:solidFill>
                <a:latin typeface="Arial" pitchFamily="34" charset="0"/>
                <a:cs typeface="Arial" pitchFamily="34" charset="0"/>
              </a:rPr>
              <a:t>ХЕМАТОПОЕЗНИ СИСТЕМ</a:t>
            </a:r>
          </a:p>
          <a:p>
            <a:endParaRPr lang="en-US" dirty="0" smtClean="0">
              <a:solidFill>
                <a:srgbClr val="FF0000"/>
              </a:solidFill>
              <a:latin typeface="Arial" pitchFamily="34" charset="0"/>
              <a:cs typeface="Arial" pitchFamily="34" charset="0"/>
            </a:endParaRPr>
          </a:p>
          <a:p>
            <a:pPr lvl="0"/>
            <a:r>
              <a:rPr lang="sr-Cyrl-CS" b="1" dirty="0" smtClean="0">
                <a:latin typeface="Arial" pitchFamily="34" charset="0"/>
                <a:cs typeface="Arial" pitchFamily="34" charset="0"/>
              </a:rPr>
              <a:t>симптоми болести црвене лозе ( еритроцита)</a:t>
            </a:r>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симптоми болести беле лозе ( леукоцита)</a:t>
            </a:r>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симптоми поремећаја хемостазе </a:t>
            </a:r>
          </a:p>
          <a:p>
            <a:pPr lvl="0"/>
            <a:endParaRPr lang="en-US" dirty="0" smtClean="0">
              <a:latin typeface="Arial" pitchFamily="34" charset="0"/>
              <a:cs typeface="Arial" pitchFamily="34" charset="0"/>
            </a:endParaRPr>
          </a:p>
          <a:p>
            <a:r>
              <a:rPr lang="sr-Cyrl-CS" b="1" dirty="0" smtClean="0">
                <a:latin typeface="Arial" pitchFamily="34" charset="0"/>
                <a:cs typeface="Arial" pitchFamily="34" charset="0"/>
              </a:rPr>
              <a:t>Болести црвене лозе</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анемија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хипервискозни синдром</a:t>
            </a:r>
          </a:p>
          <a:p>
            <a:pPr lvl="0"/>
            <a:endParaRPr lang="en-US" dirty="0" smtClean="0">
              <a:latin typeface="Arial" pitchFamily="34" charset="0"/>
              <a:cs typeface="Arial" pitchFamily="34" charset="0"/>
            </a:endParaRPr>
          </a:p>
          <a:p>
            <a:r>
              <a:rPr lang="sr-Cyrl-CS" b="1" dirty="0" smtClean="0">
                <a:latin typeface="Arial" pitchFamily="34" charset="0"/>
                <a:cs typeface="Arial" pitchFamily="34" charset="0"/>
              </a:rPr>
              <a:t>Болести беле лозе</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гранулоцитопенија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Лимфоцитопенија</a:t>
            </a:r>
          </a:p>
          <a:p>
            <a:pPr lvl="0"/>
            <a:endParaRPr lang="en-US" dirty="0" smtClean="0">
              <a:latin typeface="Arial" pitchFamily="34" charset="0"/>
              <a:cs typeface="Arial" pitchFamily="34" charset="0"/>
            </a:endParaRPr>
          </a:p>
          <a:p>
            <a:r>
              <a:rPr lang="sr-Cyrl-CS" b="1" dirty="0" smtClean="0">
                <a:latin typeface="Arial" pitchFamily="34" charset="0"/>
                <a:cs typeface="Arial" pitchFamily="34" charset="0"/>
              </a:rPr>
              <a:t>Поремећаји хемостазе</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васкуларни хеморагијски синдром</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тромбоцитопенијски хеморагијски синдром</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коагулациони хеморагијски синдром </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00100" y="551289"/>
            <a:ext cx="7500990" cy="6063198"/>
          </a:xfrm>
          <a:prstGeom prst="rect">
            <a:avLst/>
          </a:prstGeom>
        </p:spPr>
        <p:txBody>
          <a:bodyPr wrap="square">
            <a:spAutoFit/>
          </a:bodyPr>
          <a:lstStyle/>
          <a:p>
            <a:r>
              <a:rPr lang="sr-Cyrl-CS" sz="2000" b="1" dirty="0" smtClean="0">
                <a:solidFill>
                  <a:srgbClr val="FF0000"/>
                </a:solidFill>
                <a:latin typeface="Arial" pitchFamily="34" charset="0"/>
                <a:cs typeface="Arial" pitchFamily="34" charset="0"/>
              </a:rPr>
              <a:t>ЕНДОКРИНИ СИСТЕМ</a:t>
            </a:r>
            <a:endParaRPr lang="en-US" sz="2000" dirty="0" smtClean="0">
              <a:solidFill>
                <a:srgbClr val="FF0000"/>
              </a:solidFill>
              <a:latin typeface="Arial" pitchFamily="34" charset="0"/>
              <a:cs typeface="Arial" pitchFamily="34" charset="0"/>
            </a:endParaRPr>
          </a:p>
          <a:p>
            <a:endParaRPr lang="sr-Cyrl-CS" b="1" dirty="0" smtClean="0">
              <a:solidFill>
                <a:srgbClr val="FF0000"/>
              </a:solidFill>
              <a:latin typeface="Arial" pitchFamily="34" charset="0"/>
              <a:cs typeface="Arial" pitchFamily="34" charset="0"/>
            </a:endParaRPr>
          </a:p>
          <a:p>
            <a:r>
              <a:rPr lang="sr-Cyrl-CS" b="1" dirty="0" smtClean="0">
                <a:solidFill>
                  <a:srgbClr val="FF0000"/>
                </a:solidFill>
                <a:latin typeface="Arial" pitchFamily="34" charset="0"/>
                <a:cs typeface="Arial" pitchFamily="34" charset="0"/>
              </a:rPr>
              <a:t>адинамија</a:t>
            </a:r>
            <a:endParaRPr lang="en-US" dirty="0" smtClean="0">
              <a:solidFill>
                <a:srgbClr val="FF0000"/>
              </a:solidFill>
              <a:latin typeface="Arial" pitchFamily="34" charset="0"/>
              <a:cs typeface="Arial" pitchFamily="34" charset="0"/>
            </a:endParaRPr>
          </a:p>
          <a:p>
            <a:pPr lvl="0"/>
            <a:r>
              <a:rPr lang="sr-Cyrl-CS" dirty="0" smtClean="0">
                <a:latin typeface="Arial" pitchFamily="34" charset="0"/>
                <a:cs typeface="Arial" pitchFamily="34" charset="0"/>
              </a:rPr>
              <a:t>хипотиреоза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акромегалија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хипопитуитаризам</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хиперпаратиреоидизам</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Кушингов синдром</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Адисонова болест </a:t>
            </a:r>
            <a:endParaRPr lang="en-US" dirty="0" smtClean="0">
              <a:latin typeface="Arial" pitchFamily="34" charset="0"/>
              <a:cs typeface="Arial" pitchFamily="34" charset="0"/>
            </a:endParaRPr>
          </a:p>
          <a:p>
            <a:endParaRPr lang="sr-Cyrl-CS" b="1" dirty="0" smtClean="0">
              <a:solidFill>
                <a:srgbClr val="FF0000"/>
              </a:solidFill>
              <a:latin typeface="Arial" pitchFamily="34" charset="0"/>
              <a:cs typeface="Arial" pitchFamily="34" charset="0"/>
            </a:endParaRPr>
          </a:p>
          <a:p>
            <a:r>
              <a:rPr lang="sr-Cyrl-CS" b="1" dirty="0" smtClean="0">
                <a:solidFill>
                  <a:srgbClr val="FF0000"/>
                </a:solidFill>
                <a:latin typeface="Arial" pitchFamily="34" charset="0"/>
                <a:cs typeface="Arial" pitchFamily="34" charset="0"/>
              </a:rPr>
              <a:t>телесна маса</a:t>
            </a:r>
            <a:endParaRPr lang="en-US" dirty="0" smtClean="0">
              <a:solidFill>
                <a:srgbClr val="FF0000"/>
              </a:solidFill>
              <a:latin typeface="Arial" pitchFamily="34" charset="0"/>
              <a:cs typeface="Arial" pitchFamily="34" charset="0"/>
            </a:endParaRPr>
          </a:p>
          <a:p>
            <a:pPr lvl="0"/>
            <a:r>
              <a:rPr lang="sr-Cyrl-CS" dirty="0" smtClean="0">
                <a:latin typeface="Arial" pitchFamily="34" charset="0"/>
                <a:cs typeface="Arial" pitchFamily="34" charset="0"/>
              </a:rPr>
              <a:t>мршављење (шећерна болест, хипертиреоза, Адисонова болест)</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гојазност (хипотиреоза, Кушингов синдром) </a:t>
            </a:r>
            <a:endParaRPr lang="en-US" dirty="0" smtClean="0">
              <a:latin typeface="Arial" pitchFamily="34" charset="0"/>
              <a:cs typeface="Arial" pitchFamily="34" charset="0"/>
            </a:endParaRPr>
          </a:p>
          <a:p>
            <a:endParaRPr lang="sr-Cyrl-CS" b="1" dirty="0" smtClean="0">
              <a:solidFill>
                <a:srgbClr val="FF0000"/>
              </a:solidFill>
              <a:latin typeface="Arial" pitchFamily="34" charset="0"/>
              <a:cs typeface="Arial" pitchFamily="34" charset="0"/>
            </a:endParaRPr>
          </a:p>
          <a:p>
            <a:r>
              <a:rPr lang="sr-Cyrl-CS" b="1" dirty="0" smtClean="0">
                <a:solidFill>
                  <a:srgbClr val="FF0000"/>
                </a:solidFill>
                <a:latin typeface="Arial" pitchFamily="34" charset="0"/>
                <a:cs typeface="Arial" pitchFamily="34" charset="0"/>
              </a:rPr>
              <a:t>знојење</a:t>
            </a:r>
            <a:endParaRPr lang="en-US" dirty="0" smtClean="0">
              <a:solidFill>
                <a:srgbClr val="FF0000"/>
              </a:solidFill>
              <a:latin typeface="Arial" pitchFamily="34" charset="0"/>
              <a:cs typeface="Arial" pitchFamily="34" charset="0"/>
            </a:endParaRPr>
          </a:p>
          <a:p>
            <a:pPr lvl="0"/>
            <a:r>
              <a:rPr lang="sr-Cyrl-CS" dirty="0" smtClean="0">
                <a:latin typeface="Arial" pitchFamily="34" charset="0"/>
                <a:cs typeface="Arial" pitchFamily="34" charset="0"/>
              </a:rPr>
              <a:t>хипертиреоза</a:t>
            </a:r>
            <a:endParaRPr lang="en-US" dirty="0" smtClean="0">
              <a:latin typeface="Arial" pitchFamily="34" charset="0"/>
              <a:cs typeface="Arial" pitchFamily="34" charset="0"/>
            </a:endParaRPr>
          </a:p>
          <a:p>
            <a:pPr lvl="0"/>
            <a:r>
              <a:rPr lang="sr-Cyrl-CS" dirty="0" smtClean="0">
                <a:latin typeface="Arial" pitchFamily="34" charset="0"/>
                <a:cs typeface="Arial" pitchFamily="34" charset="0"/>
              </a:rPr>
              <a:t>тумор сржи надбубрежне жлезде</a:t>
            </a:r>
          </a:p>
          <a:p>
            <a:pPr lvl="0"/>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промене гласа и говора</a:t>
            </a:r>
            <a:endParaRPr lang="en-US" dirty="0" smtClean="0">
              <a:solidFill>
                <a:srgbClr val="FF0000"/>
              </a:solidFill>
              <a:latin typeface="Arial" pitchFamily="34" charset="0"/>
              <a:cs typeface="Arial" pitchFamily="34" charset="0"/>
            </a:endParaRPr>
          </a:p>
          <a:p>
            <a:pPr lvl="0"/>
            <a:r>
              <a:rPr lang="sr-Cyrl-CS" dirty="0" smtClean="0">
                <a:latin typeface="Arial" pitchFamily="34" charset="0"/>
                <a:cs typeface="Arial" pitchFamily="34" charset="0"/>
              </a:rPr>
              <a:t>промуклост (хипотиреоза) </a:t>
            </a:r>
          </a:p>
          <a:p>
            <a:pPr lvl="0"/>
            <a:endParaRPr lang="sr-Cyrl-CS" b="1"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промене особине коже</a:t>
            </a:r>
          </a:p>
          <a:p>
            <a:r>
              <a:rPr lang="sr-Cyrl-CS" dirty="0" smtClean="0">
                <a:latin typeface="Arial" pitchFamily="34" charset="0"/>
                <a:cs typeface="Arial" pitchFamily="34" charset="0"/>
              </a:rPr>
              <a:t>хипотиреоза, хипогликемија, Адисонова болест</a:t>
            </a:r>
            <a:endParaRPr lang="en-US" dirty="0" smtClean="0">
              <a:latin typeface="Arial" pitchFamily="34" charset="0"/>
              <a:cs typeface="Arial" pitchFamily="34" charset="0"/>
            </a:endParaRPr>
          </a:p>
          <a:p>
            <a:pPr lvl="0"/>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2976" y="642918"/>
            <a:ext cx="6429420" cy="5570756"/>
          </a:xfrm>
          <a:prstGeom prst="rect">
            <a:avLst/>
          </a:prstGeom>
        </p:spPr>
        <p:txBody>
          <a:bodyPr wrap="square">
            <a:spAutoFit/>
          </a:bodyPr>
          <a:lstStyle/>
          <a:p>
            <a:r>
              <a:rPr lang="sr-Cyrl-CS" sz="2000" b="1" dirty="0" smtClean="0">
                <a:solidFill>
                  <a:srgbClr val="FF0000"/>
                </a:solidFill>
                <a:latin typeface="Arial" pitchFamily="34" charset="0"/>
                <a:cs typeface="Arial" pitchFamily="34" charset="0"/>
              </a:rPr>
              <a:t>УРИНАРНИ СИСТЕМ</a:t>
            </a:r>
          </a:p>
          <a:p>
            <a:endParaRPr lang="en-US" sz="2000" dirty="0" smtClean="0">
              <a:solidFill>
                <a:srgbClr val="FF0000"/>
              </a:solidFill>
              <a:latin typeface="Arial" pitchFamily="34" charset="0"/>
              <a:cs typeface="Arial" pitchFamily="34" charset="0"/>
            </a:endParaRPr>
          </a:p>
          <a:p>
            <a:pPr lvl="0"/>
            <a:r>
              <a:rPr lang="sr-Cyrl-CS" b="1" dirty="0" smtClean="0">
                <a:latin typeface="Arial" pitchFamily="34" charset="0"/>
                <a:cs typeface="Arial" pitchFamily="34" charset="0"/>
              </a:rPr>
              <a:t>болови </a:t>
            </a:r>
            <a:r>
              <a:rPr lang="sr-Cyrl-CS" dirty="0" smtClean="0">
                <a:latin typeface="Arial" pitchFamily="34" charset="0"/>
                <a:cs typeface="Arial" pitchFamily="34" charset="0"/>
              </a:rPr>
              <a:t>(калкулоза мокраћних путева, акутни и хронични пијелонефритис, гломерулонефритис)</a:t>
            </a:r>
            <a:endParaRPr lang="en-US" dirty="0" smtClean="0">
              <a:latin typeface="Arial" pitchFamily="34" charset="0"/>
              <a:cs typeface="Arial" pitchFamily="34" charset="0"/>
            </a:endParaRPr>
          </a:p>
          <a:p>
            <a:pPr lvl="0"/>
            <a:r>
              <a:rPr lang="sr-Cyrl-CS" b="1" dirty="0" smtClean="0">
                <a:latin typeface="Arial" pitchFamily="34" charset="0"/>
                <a:cs typeface="Arial" pitchFamily="34" charset="0"/>
              </a:rPr>
              <a:t>поремећаји мокрења </a:t>
            </a:r>
            <a:r>
              <a:rPr lang="sr-Cyrl-CS" dirty="0" smtClean="0">
                <a:latin typeface="Arial" pitchFamily="34" charset="0"/>
                <a:cs typeface="Arial" pitchFamily="34" charset="0"/>
              </a:rPr>
              <a:t>(дизурија, полиурија, ретенција мокраће, инконтиненција, анурија, олигурија, хематурија)</a:t>
            </a:r>
          </a:p>
          <a:p>
            <a:pPr lvl="0"/>
            <a:endParaRPr lang="sr-Cyrl-CS" dirty="0" smtClean="0">
              <a:latin typeface="Arial" pitchFamily="34" charset="0"/>
              <a:cs typeface="Arial" pitchFamily="34" charset="0"/>
            </a:endParaRPr>
          </a:p>
          <a:p>
            <a:endParaRPr lang="sr-Cyrl-CS" sz="2000" b="1" dirty="0" smtClean="0">
              <a:solidFill>
                <a:srgbClr val="FF0000"/>
              </a:solidFill>
              <a:latin typeface="Arial" pitchFamily="34" charset="0"/>
              <a:cs typeface="Arial" pitchFamily="34" charset="0"/>
            </a:endParaRPr>
          </a:p>
          <a:p>
            <a:r>
              <a:rPr lang="sr-Cyrl-CS" sz="2000" b="1" dirty="0" smtClean="0">
                <a:solidFill>
                  <a:srgbClr val="FF0000"/>
                </a:solidFill>
                <a:latin typeface="Arial" pitchFamily="34" charset="0"/>
                <a:cs typeface="Arial" pitchFamily="34" charset="0"/>
              </a:rPr>
              <a:t>ЛОКОМОТОРНИ АПАРАТ</a:t>
            </a:r>
          </a:p>
          <a:p>
            <a:endParaRPr lang="en-US" sz="2000" dirty="0" smtClean="0">
              <a:solidFill>
                <a:srgbClr val="FF0000"/>
              </a:solidFill>
              <a:latin typeface="Arial" pitchFamily="34" charset="0"/>
              <a:cs typeface="Arial" pitchFamily="34" charset="0"/>
            </a:endParaRPr>
          </a:p>
          <a:p>
            <a:pPr lvl="0"/>
            <a:r>
              <a:rPr lang="sr-Cyrl-CS" b="1" dirty="0" smtClean="0">
                <a:latin typeface="Arial" pitchFamily="34" charset="0"/>
                <a:cs typeface="Arial" pitchFamily="34" charset="0"/>
              </a:rPr>
              <a:t>болови </a:t>
            </a:r>
            <a:r>
              <a:rPr lang="sr-Cyrl-CS" dirty="0" smtClean="0">
                <a:latin typeface="Arial" pitchFamily="34" charset="0"/>
                <a:cs typeface="Arial" pitchFamily="34" charset="0"/>
              </a:rPr>
              <a:t>у костима, мишићима , зглобовима,леђима</a:t>
            </a:r>
          </a:p>
          <a:p>
            <a:pPr lvl="0"/>
            <a:r>
              <a:rPr lang="sr-Cyrl-CS" b="1" dirty="0" smtClean="0">
                <a:latin typeface="Arial" pitchFamily="34" charset="0"/>
                <a:cs typeface="Arial" pitchFamily="34" charset="0"/>
              </a:rPr>
              <a:t>дисфункционалност</a:t>
            </a:r>
          </a:p>
          <a:p>
            <a:pPr lvl="0"/>
            <a:endParaRPr lang="en-US" b="1" dirty="0" smtClean="0">
              <a:latin typeface="Arial" pitchFamily="34" charset="0"/>
              <a:cs typeface="Arial" pitchFamily="34" charset="0"/>
            </a:endParaRPr>
          </a:p>
          <a:p>
            <a:pPr lvl="0"/>
            <a:endParaRPr lang="sr-Cyrl-CS" sz="2000" b="1" dirty="0" smtClean="0">
              <a:solidFill>
                <a:srgbClr val="FF0000"/>
              </a:solidFill>
              <a:latin typeface="Arial" pitchFamily="34" charset="0"/>
              <a:cs typeface="Arial" pitchFamily="34" charset="0"/>
            </a:endParaRPr>
          </a:p>
          <a:p>
            <a:pPr lvl="0"/>
            <a:endParaRPr lang="sr-Cyrl-CS" sz="2000" b="1" dirty="0" smtClean="0">
              <a:solidFill>
                <a:srgbClr val="FF0000"/>
              </a:solidFill>
              <a:latin typeface="Arial" pitchFamily="34" charset="0"/>
              <a:cs typeface="Arial" pitchFamily="34" charset="0"/>
            </a:endParaRPr>
          </a:p>
          <a:p>
            <a:pPr lvl="0"/>
            <a:r>
              <a:rPr lang="sr-Cyrl-CS" sz="2000" b="1" dirty="0" smtClean="0">
                <a:solidFill>
                  <a:srgbClr val="FF0000"/>
                </a:solidFill>
                <a:latin typeface="Arial" pitchFamily="34" charset="0"/>
                <a:cs typeface="Arial" pitchFamily="34" charset="0"/>
              </a:rPr>
              <a:t>ЦЕНТРАЛНИ НЕРВНИ СИСТЕМ</a:t>
            </a:r>
          </a:p>
          <a:p>
            <a:pPr lvl="0"/>
            <a:endParaRPr lang="sr-Cyrl-CS" sz="2000" b="1" dirty="0" smtClean="0">
              <a:solidFill>
                <a:srgbClr val="FF0000"/>
              </a:solidFill>
              <a:latin typeface="Arial" pitchFamily="34" charset="0"/>
              <a:cs typeface="Arial" pitchFamily="34" charset="0"/>
            </a:endParaRPr>
          </a:p>
          <a:p>
            <a:pPr lvl="0"/>
            <a:r>
              <a:rPr lang="sr-Cyrl-CS" b="1" dirty="0" smtClean="0">
                <a:latin typeface="Arial" pitchFamily="34" charset="0"/>
                <a:cs typeface="Arial" pitchFamily="34" charset="0"/>
              </a:rPr>
              <a:t>поремећај спавања</a:t>
            </a:r>
          </a:p>
          <a:p>
            <a:pPr lvl="0"/>
            <a:r>
              <a:rPr lang="sr-Cyrl-CS" b="1" dirty="0" smtClean="0">
                <a:latin typeface="Arial" pitchFamily="34" charset="0"/>
                <a:cs typeface="Arial" pitchFamily="34" charset="0"/>
              </a:rPr>
              <a:t>главобоља</a:t>
            </a:r>
          </a:p>
          <a:p>
            <a:pPr lvl="0"/>
            <a:r>
              <a:rPr lang="sr-Cyrl-CS" b="1" dirty="0" smtClean="0">
                <a:latin typeface="Arial" pitchFamily="34" charset="0"/>
                <a:cs typeface="Arial" pitchFamily="34" charset="0"/>
              </a:rPr>
              <a:t>чула</a:t>
            </a:r>
            <a:endParaRPr lang="en-US" b="1" dirty="0">
              <a:latin typeface="Arial" pitchFamily="34" charset="0"/>
              <a:cs typeface="Arial" pitchFamily="34" charset="0"/>
            </a:endParaRPr>
          </a:p>
        </p:txBody>
      </p:sp>
      <p:pic>
        <p:nvPicPr>
          <p:cNvPr id="105474" name="Picture 2" descr="C:\Users\Public\Pictures\иту.jpg"/>
          <p:cNvPicPr>
            <a:picLocks noChangeAspect="1" noChangeArrowheads="1"/>
          </p:cNvPicPr>
          <p:nvPr/>
        </p:nvPicPr>
        <p:blipFill>
          <a:blip r:embed="rId2" cstate="print"/>
          <a:srcRect r="30254"/>
          <a:stretch>
            <a:fillRect/>
          </a:stretch>
        </p:blipFill>
        <p:spPr bwMode="auto">
          <a:xfrm>
            <a:off x="7215206" y="642918"/>
            <a:ext cx="1571636" cy="371477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02" y="642918"/>
            <a:ext cx="8643998" cy="5816977"/>
          </a:xfrm>
          <a:prstGeom prst="rect">
            <a:avLst/>
          </a:prstGeom>
        </p:spPr>
        <p:txBody>
          <a:bodyPr wrap="square">
            <a:spAutoFit/>
          </a:bodyPr>
          <a:lstStyle/>
          <a:p>
            <a:r>
              <a:rPr lang="sr-Cyrl-CS" sz="2000" b="1" dirty="0" smtClean="0">
                <a:solidFill>
                  <a:srgbClr val="FF0000"/>
                </a:solidFill>
                <a:latin typeface="Arial" pitchFamily="34" charset="0"/>
                <a:cs typeface="Arial" pitchFamily="34" charset="0"/>
              </a:rPr>
              <a:t>ДИЈАГНОЗА БОЛЕСТИ </a:t>
            </a:r>
            <a:r>
              <a:rPr lang="sr-Cyrl-CS" b="1" dirty="0" smtClean="0">
                <a:latin typeface="Arial" pitchFamily="34" charset="0"/>
                <a:cs typeface="Arial" pitchFamily="34" charset="0"/>
              </a:rPr>
              <a:t>се поставља на основу: </a:t>
            </a:r>
          </a:p>
          <a:p>
            <a:endParaRPr lang="en-US" dirty="0" smtClean="0">
              <a:latin typeface="Arial" pitchFamily="34" charset="0"/>
              <a:cs typeface="Arial" pitchFamily="34" charset="0"/>
            </a:endParaRPr>
          </a:p>
          <a:p>
            <a:pPr lvl="0"/>
            <a:r>
              <a:rPr lang="sr-Cyrl-CS" b="1" dirty="0" smtClean="0">
                <a:solidFill>
                  <a:srgbClr val="FF0000"/>
                </a:solidFill>
                <a:latin typeface="Arial" pitchFamily="34" charset="0"/>
                <a:cs typeface="Arial" pitchFamily="34" charset="0"/>
              </a:rPr>
              <a:t>СИМПТОМА БОЛЕСТИ</a:t>
            </a:r>
            <a:endParaRPr lang="en-US" dirty="0" smtClean="0">
              <a:solidFill>
                <a:srgbClr val="FF0000"/>
              </a:solidFill>
              <a:latin typeface="Arial" pitchFamily="34" charset="0"/>
              <a:cs typeface="Arial" pitchFamily="34" charset="0"/>
            </a:endParaRPr>
          </a:p>
          <a:p>
            <a:pPr lvl="1"/>
            <a:r>
              <a:rPr lang="sr-Cyrl-CS" b="1" dirty="0" smtClean="0">
                <a:latin typeface="Arial" pitchFamily="34" charset="0"/>
                <a:cs typeface="Arial" pitchFamily="34" charset="0"/>
              </a:rPr>
              <a:t>Узимање података о болести од болесника назива се </a:t>
            </a:r>
            <a:r>
              <a:rPr lang="sr-Cyrl-CS" b="1" dirty="0" smtClean="0">
                <a:solidFill>
                  <a:srgbClr val="FF0000"/>
                </a:solidFill>
                <a:latin typeface="Arial" pitchFamily="34" charset="0"/>
                <a:cs typeface="Arial" pitchFamily="34" charset="0"/>
              </a:rPr>
              <a:t>АНАМНЕЗА БОЛЕСТИ </a:t>
            </a:r>
            <a:endParaRPr lang="en-US" dirty="0" smtClean="0">
              <a:solidFill>
                <a:srgbClr val="FF0000"/>
              </a:solidFill>
              <a:latin typeface="Arial" pitchFamily="34" charset="0"/>
              <a:cs typeface="Arial" pitchFamily="34" charset="0"/>
            </a:endParaRPr>
          </a:p>
          <a:p>
            <a:pPr lvl="1"/>
            <a:r>
              <a:rPr lang="sr-Cyrl-CS" b="1" dirty="0" smtClean="0">
                <a:latin typeface="Arial" pitchFamily="34" charset="0"/>
                <a:cs typeface="Arial" pitchFamily="34" charset="0"/>
              </a:rPr>
              <a:t>Анамнезу чине неколико посебних делова:</a:t>
            </a:r>
            <a:endParaRPr lang="en-US" dirty="0" smtClean="0">
              <a:latin typeface="Arial" pitchFamily="34" charset="0"/>
              <a:cs typeface="Arial" pitchFamily="34" charset="0"/>
            </a:endParaRPr>
          </a:p>
          <a:p>
            <a:pPr lvl="2"/>
            <a:r>
              <a:rPr lang="sr-Cyrl-CS" b="1" dirty="0" smtClean="0">
                <a:solidFill>
                  <a:srgbClr val="FF0000"/>
                </a:solidFill>
                <a:latin typeface="Arial" pitchFamily="34" charset="0"/>
                <a:cs typeface="Arial" pitchFamily="34" charset="0"/>
              </a:rPr>
              <a:t>лични подаци</a:t>
            </a:r>
            <a:endParaRPr lang="en-US" dirty="0" smtClean="0">
              <a:solidFill>
                <a:srgbClr val="FF0000"/>
              </a:solidFill>
              <a:latin typeface="Arial" pitchFamily="34" charset="0"/>
              <a:cs typeface="Arial" pitchFamily="34" charset="0"/>
            </a:endParaRPr>
          </a:p>
          <a:p>
            <a:pPr lvl="2"/>
            <a:r>
              <a:rPr lang="sr-Cyrl-CS" b="1" dirty="0" smtClean="0">
                <a:solidFill>
                  <a:srgbClr val="FF0000"/>
                </a:solidFill>
                <a:latin typeface="Arial" pitchFamily="34" charset="0"/>
                <a:cs typeface="Arial" pitchFamily="34" charset="0"/>
              </a:rPr>
              <a:t>главне тегобе</a:t>
            </a:r>
            <a:endParaRPr lang="en-US" dirty="0" smtClean="0">
              <a:solidFill>
                <a:srgbClr val="FF0000"/>
              </a:solidFill>
              <a:latin typeface="Arial" pitchFamily="34" charset="0"/>
              <a:cs typeface="Arial" pitchFamily="34" charset="0"/>
            </a:endParaRPr>
          </a:p>
          <a:p>
            <a:pPr lvl="2"/>
            <a:r>
              <a:rPr lang="sr-Cyrl-CS" b="1" dirty="0" smtClean="0">
                <a:solidFill>
                  <a:srgbClr val="FF0000"/>
                </a:solidFill>
                <a:latin typeface="Arial" pitchFamily="34" charset="0"/>
                <a:cs typeface="Arial" pitchFamily="34" charset="0"/>
              </a:rPr>
              <a:t>садашња болест</a:t>
            </a:r>
            <a:endParaRPr lang="en-US" dirty="0" smtClean="0">
              <a:solidFill>
                <a:srgbClr val="FF0000"/>
              </a:solidFill>
              <a:latin typeface="Arial" pitchFamily="34" charset="0"/>
              <a:cs typeface="Arial" pitchFamily="34" charset="0"/>
            </a:endParaRPr>
          </a:p>
          <a:p>
            <a:pPr lvl="2"/>
            <a:r>
              <a:rPr lang="sr-Cyrl-CS" b="1" dirty="0" smtClean="0">
                <a:solidFill>
                  <a:srgbClr val="FF0000"/>
                </a:solidFill>
                <a:latin typeface="Arial" pitchFamily="34" charset="0"/>
                <a:cs typeface="Arial" pitchFamily="34" charset="0"/>
              </a:rPr>
              <a:t>испитивање по системима</a:t>
            </a:r>
            <a:endParaRPr lang="en-US" dirty="0" smtClean="0">
              <a:solidFill>
                <a:srgbClr val="FF0000"/>
              </a:solidFill>
              <a:latin typeface="Arial" pitchFamily="34" charset="0"/>
              <a:cs typeface="Arial" pitchFamily="34" charset="0"/>
            </a:endParaRPr>
          </a:p>
          <a:p>
            <a:pPr lvl="2"/>
            <a:r>
              <a:rPr lang="sr-Cyrl-CS" b="1" dirty="0" smtClean="0">
                <a:solidFill>
                  <a:srgbClr val="FF0000"/>
                </a:solidFill>
                <a:latin typeface="Arial" pitchFamily="34" charset="0"/>
                <a:cs typeface="Arial" pitchFamily="34" charset="0"/>
              </a:rPr>
              <a:t>лична анамнеза</a:t>
            </a:r>
            <a:endParaRPr lang="en-US" dirty="0" smtClean="0">
              <a:solidFill>
                <a:srgbClr val="FF0000"/>
              </a:solidFill>
              <a:latin typeface="Arial" pitchFamily="34" charset="0"/>
              <a:cs typeface="Arial" pitchFamily="34" charset="0"/>
            </a:endParaRPr>
          </a:p>
          <a:p>
            <a:pPr lvl="2"/>
            <a:r>
              <a:rPr lang="sr-Cyrl-CS" b="1" dirty="0" smtClean="0">
                <a:solidFill>
                  <a:srgbClr val="FF0000"/>
                </a:solidFill>
                <a:latin typeface="Arial" pitchFamily="34" charset="0"/>
                <a:cs typeface="Arial" pitchFamily="34" charset="0"/>
              </a:rPr>
              <a:t>породична анамнеза</a:t>
            </a:r>
            <a:endParaRPr lang="en-US" dirty="0" smtClean="0">
              <a:solidFill>
                <a:srgbClr val="FF0000"/>
              </a:solidFill>
              <a:latin typeface="Arial" pitchFamily="34" charset="0"/>
              <a:cs typeface="Arial" pitchFamily="34" charset="0"/>
            </a:endParaRPr>
          </a:p>
          <a:p>
            <a:pPr lvl="2"/>
            <a:r>
              <a:rPr lang="sr-Cyrl-CS" b="1" dirty="0" smtClean="0">
                <a:solidFill>
                  <a:srgbClr val="FF0000"/>
                </a:solidFill>
                <a:latin typeface="Arial" pitchFamily="34" charset="0"/>
                <a:cs typeface="Arial" pitchFamily="34" charset="0"/>
              </a:rPr>
              <a:t>социјално-епидемиолошка анамнеза</a:t>
            </a:r>
          </a:p>
          <a:p>
            <a:pPr lvl="2"/>
            <a:endParaRPr lang="en-US" dirty="0" smtClean="0">
              <a:latin typeface="Arial" pitchFamily="34" charset="0"/>
              <a:cs typeface="Arial" pitchFamily="34" charset="0"/>
            </a:endParaRPr>
          </a:p>
          <a:p>
            <a:pPr lvl="0"/>
            <a:r>
              <a:rPr lang="sr-Cyrl-CS" b="1" dirty="0" smtClean="0">
                <a:solidFill>
                  <a:srgbClr val="FF0000"/>
                </a:solidFill>
                <a:latin typeface="Arial" pitchFamily="34" charset="0"/>
                <a:cs typeface="Arial" pitchFamily="34" charset="0"/>
              </a:rPr>
              <a:t>ЗНАКОВА БОЛЕСТИ</a:t>
            </a:r>
            <a:endParaRPr lang="en-US" b="1" dirty="0" smtClean="0">
              <a:solidFill>
                <a:srgbClr val="FF0000"/>
              </a:solidFill>
              <a:latin typeface="Arial" pitchFamily="34" charset="0"/>
              <a:cs typeface="Arial" pitchFamily="34" charset="0"/>
            </a:endParaRPr>
          </a:p>
          <a:p>
            <a:pPr lvl="1"/>
            <a:r>
              <a:rPr lang="sr-Cyrl-CS" b="1" dirty="0" smtClean="0">
                <a:latin typeface="Arial" pitchFamily="34" charset="0"/>
                <a:cs typeface="Arial" pitchFamily="34" charset="0"/>
              </a:rPr>
              <a:t>Знаци болести се прикупљају објективним - </a:t>
            </a:r>
            <a:r>
              <a:rPr lang="sr-Cyrl-CS" b="1" dirty="0" smtClean="0">
                <a:solidFill>
                  <a:srgbClr val="FF0000"/>
                </a:solidFill>
                <a:latin typeface="Arial" pitchFamily="34" charset="0"/>
                <a:cs typeface="Arial" pitchFamily="34" charset="0"/>
              </a:rPr>
              <a:t>ФИЗИКАЛНИМ ПРЕГЛЕДОМ</a:t>
            </a:r>
            <a:endParaRPr lang="en-US" dirty="0" smtClean="0">
              <a:solidFill>
                <a:srgbClr val="FF0000"/>
              </a:solidFill>
              <a:latin typeface="Arial" pitchFamily="34" charset="0"/>
              <a:cs typeface="Arial" pitchFamily="34" charset="0"/>
            </a:endParaRPr>
          </a:p>
          <a:p>
            <a:pPr lvl="1"/>
            <a:r>
              <a:rPr lang="sr-Cyrl-CS" b="1" dirty="0" smtClean="0">
                <a:latin typeface="Arial" pitchFamily="34" charset="0"/>
                <a:cs typeface="Arial" pitchFamily="34" charset="0"/>
              </a:rPr>
              <a:t>Користе се четири групе физичких метода:</a:t>
            </a:r>
            <a:endParaRPr lang="en-US" dirty="0" smtClean="0">
              <a:latin typeface="Arial" pitchFamily="34" charset="0"/>
              <a:cs typeface="Arial" pitchFamily="34" charset="0"/>
            </a:endParaRPr>
          </a:p>
          <a:p>
            <a:pPr lvl="2"/>
            <a:r>
              <a:rPr lang="sr-Cyrl-CS" b="1" dirty="0" smtClean="0">
                <a:solidFill>
                  <a:srgbClr val="FF0000"/>
                </a:solidFill>
                <a:latin typeface="Arial" pitchFamily="34" charset="0"/>
                <a:cs typeface="Arial" pitchFamily="34" charset="0"/>
              </a:rPr>
              <a:t>инспекција</a:t>
            </a:r>
            <a:endParaRPr lang="en-US" dirty="0" smtClean="0">
              <a:solidFill>
                <a:srgbClr val="FF0000"/>
              </a:solidFill>
              <a:latin typeface="Arial" pitchFamily="34" charset="0"/>
              <a:cs typeface="Arial" pitchFamily="34" charset="0"/>
            </a:endParaRPr>
          </a:p>
          <a:p>
            <a:pPr lvl="2"/>
            <a:r>
              <a:rPr lang="sr-Cyrl-CS" b="1" dirty="0" smtClean="0">
                <a:solidFill>
                  <a:srgbClr val="FF0000"/>
                </a:solidFill>
                <a:latin typeface="Arial" pitchFamily="34" charset="0"/>
                <a:cs typeface="Arial" pitchFamily="34" charset="0"/>
              </a:rPr>
              <a:t>палпација</a:t>
            </a:r>
            <a:endParaRPr lang="en-US" dirty="0" smtClean="0">
              <a:solidFill>
                <a:srgbClr val="FF0000"/>
              </a:solidFill>
              <a:latin typeface="Arial" pitchFamily="34" charset="0"/>
              <a:cs typeface="Arial" pitchFamily="34" charset="0"/>
            </a:endParaRPr>
          </a:p>
          <a:p>
            <a:pPr lvl="2"/>
            <a:r>
              <a:rPr lang="sr-Cyrl-CS" b="1" dirty="0" smtClean="0">
                <a:solidFill>
                  <a:srgbClr val="FF0000"/>
                </a:solidFill>
                <a:latin typeface="Arial" pitchFamily="34" charset="0"/>
                <a:cs typeface="Arial" pitchFamily="34" charset="0"/>
              </a:rPr>
              <a:t>перкусија</a:t>
            </a:r>
            <a:endParaRPr lang="en-US" dirty="0" smtClean="0">
              <a:solidFill>
                <a:srgbClr val="FF0000"/>
              </a:solidFill>
              <a:latin typeface="Arial" pitchFamily="34" charset="0"/>
              <a:cs typeface="Arial" pitchFamily="34" charset="0"/>
            </a:endParaRPr>
          </a:p>
          <a:p>
            <a:pPr lvl="2"/>
            <a:r>
              <a:rPr lang="sr-Cyrl-CS" b="1" dirty="0" smtClean="0">
                <a:solidFill>
                  <a:srgbClr val="FF0000"/>
                </a:solidFill>
                <a:latin typeface="Arial" pitchFamily="34" charset="0"/>
                <a:cs typeface="Arial" pitchFamily="34" charset="0"/>
              </a:rPr>
              <a:t>аускултација</a:t>
            </a:r>
          </a:p>
          <a:p>
            <a:pPr lvl="2"/>
            <a:endParaRPr lang="en-US" dirty="0" smtClean="0">
              <a:latin typeface="Arial" pitchFamily="34" charset="0"/>
              <a:cs typeface="Arial" pitchFamily="34" charset="0"/>
            </a:endParaRPr>
          </a:p>
          <a:p>
            <a:pPr lvl="0"/>
            <a:r>
              <a:rPr lang="sr-Cyrl-CS" b="1" dirty="0" smtClean="0">
                <a:solidFill>
                  <a:srgbClr val="FF0000"/>
                </a:solidFill>
                <a:latin typeface="Arial" pitchFamily="34" charset="0"/>
                <a:cs typeface="Arial" pitchFamily="34" charset="0"/>
              </a:rPr>
              <a:t>РЕЗУЛТАТА ДОПУНСКОГ ИСПИТИВАЊА</a:t>
            </a:r>
            <a:endParaRPr lang="en-US" dirty="0" smtClean="0">
              <a:solidFill>
                <a:srgbClr val="FF0000"/>
              </a:solidFill>
              <a:latin typeface="Arial" pitchFamily="34" charset="0"/>
              <a:cs typeface="Arial" pitchFamily="34" charset="0"/>
            </a:endParaRPr>
          </a:p>
          <a:p>
            <a:pPr lvl="1"/>
            <a:r>
              <a:rPr lang="sr-Cyrl-CS" b="1" dirty="0" smtClean="0">
                <a:latin typeface="Arial" pitchFamily="34" charset="0"/>
                <a:cs typeface="Arial" pitchFamily="34" charset="0"/>
              </a:rPr>
              <a:t>утврђивање морфолошких и/илифункцијских поремећаја</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857232"/>
            <a:ext cx="6143652" cy="4093428"/>
          </a:xfrm>
          <a:prstGeom prst="rect">
            <a:avLst/>
          </a:prstGeom>
        </p:spPr>
        <p:txBody>
          <a:bodyPr wrap="square">
            <a:spAutoFit/>
          </a:bodyPr>
          <a:lstStyle/>
          <a:p>
            <a:r>
              <a:rPr lang="sr-Cyrl-CS" sz="2000" b="1" dirty="0" smtClean="0">
                <a:solidFill>
                  <a:srgbClr val="FF0000"/>
                </a:solidFill>
                <a:latin typeface="Arial" pitchFamily="34" charset="0"/>
                <a:cs typeface="Arial" pitchFamily="34" charset="0"/>
              </a:rPr>
              <a:t>МЕТОДЕ ЛЕЧЕЊА</a:t>
            </a:r>
          </a:p>
          <a:p>
            <a:endParaRPr lang="sr-Cyrl-CS" sz="2000" b="1" dirty="0" smtClean="0">
              <a:solidFill>
                <a:srgbClr val="FF0000"/>
              </a:solidFill>
              <a:latin typeface="Arial" pitchFamily="34" charset="0"/>
              <a:cs typeface="Arial" pitchFamily="34" charset="0"/>
            </a:endParaRPr>
          </a:p>
          <a:p>
            <a:endParaRPr lang="sr-Cyrl-CS" sz="2000" b="1" dirty="0" smtClean="0">
              <a:solidFill>
                <a:srgbClr val="FF0000"/>
              </a:solidFill>
              <a:latin typeface="Arial" pitchFamily="34" charset="0"/>
              <a:cs typeface="Arial" pitchFamily="34" charset="0"/>
            </a:endParaRPr>
          </a:p>
          <a:p>
            <a:endParaRPr lang="sr-Cyrl-CS" sz="2000" b="1" dirty="0" smtClean="0">
              <a:solidFill>
                <a:srgbClr val="FF0000"/>
              </a:solidFill>
              <a:latin typeface="Arial" pitchFamily="34" charset="0"/>
              <a:cs typeface="Arial" pitchFamily="34" charset="0"/>
            </a:endParaRPr>
          </a:p>
          <a:p>
            <a:endParaRPr lang="en-US" sz="2000" dirty="0" smtClean="0">
              <a:solidFill>
                <a:srgbClr val="FF0000"/>
              </a:solidFill>
              <a:latin typeface="Arial" pitchFamily="34" charset="0"/>
              <a:cs typeface="Arial" pitchFamily="34" charset="0"/>
            </a:endParaRPr>
          </a:p>
          <a:p>
            <a:pPr lvl="0"/>
            <a:r>
              <a:rPr lang="sr-Cyrl-CS" b="1" dirty="0" smtClean="0">
                <a:solidFill>
                  <a:srgbClr val="FF0000"/>
                </a:solidFill>
                <a:latin typeface="Arial" pitchFamily="34" charset="0"/>
                <a:cs typeface="Arial" pitchFamily="34" charset="0"/>
              </a:rPr>
              <a:t>        ХИГИЈЕНСКО-ДИЈЕТЕТСКИ РЕЖИМ</a:t>
            </a:r>
            <a:endParaRPr lang="en-US" dirty="0" smtClean="0">
              <a:solidFill>
                <a:srgbClr val="FF0000"/>
              </a:solidFill>
              <a:latin typeface="Arial" pitchFamily="34" charset="0"/>
              <a:cs typeface="Arial" pitchFamily="34" charset="0"/>
            </a:endParaRPr>
          </a:p>
          <a:p>
            <a:pPr lvl="1"/>
            <a:r>
              <a:rPr lang="sr-Cyrl-CS" b="1" dirty="0" smtClean="0">
                <a:latin typeface="Arial" pitchFamily="34" charset="0"/>
                <a:cs typeface="Arial" pitchFamily="34" charset="0"/>
              </a:rPr>
              <a:t>нега болесника</a:t>
            </a:r>
            <a:endParaRPr lang="en-US" dirty="0" smtClean="0">
              <a:latin typeface="Arial" pitchFamily="34" charset="0"/>
              <a:cs typeface="Arial" pitchFamily="34" charset="0"/>
            </a:endParaRPr>
          </a:p>
          <a:p>
            <a:pPr lvl="1"/>
            <a:r>
              <a:rPr lang="sr-Cyrl-CS" b="1" dirty="0" smtClean="0">
                <a:latin typeface="Arial" pitchFamily="34" charset="0"/>
                <a:cs typeface="Arial" pitchFamily="34" charset="0"/>
              </a:rPr>
              <a:t>мировање болесника</a:t>
            </a:r>
          </a:p>
          <a:p>
            <a:pPr lvl="1"/>
            <a:endParaRPr lang="sr-Cyrl-CS" b="1" dirty="0" smtClean="0">
              <a:latin typeface="Arial" pitchFamily="34" charset="0"/>
              <a:cs typeface="Arial" pitchFamily="34" charset="0"/>
            </a:endParaRPr>
          </a:p>
          <a:p>
            <a:pPr lvl="1"/>
            <a:r>
              <a:rPr lang="sr-Cyrl-CS" b="1" dirty="0" smtClean="0">
                <a:solidFill>
                  <a:srgbClr val="FF0000"/>
                </a:solidFill>
                <a:latin typeface="Arial" pitchFamily="34" charset="0"/>
                <a:cs typeface="Arial" pitchFamily="34" charset="0"/>
              </a:rPr>
              <a:t>МЕДИКАМЕНТНО ЛЕЧЕЊЕ</a:t>
            </a:r>
            <a:endParaRPr lang="en-US" dirty="0" smtClean="0">
              <a:solidFill>
                <a:srgbClr val="FF0000"/>
              </a:solidFill>
              <a:latin typeface="Arial" pitchFamily="34" charset="0"/>
              <a:cs typeface="Arial" pitchFamily="34" charset="0"/>
            </a:endParaRPr>
          </a:p>
          <a:p>
            <a:pPr lvl="1"/>
            <a:r>
              <a:rPr lang="sr-Cyrl-CS" b="1" dirty="0" smtClean="0">
                <a:latin typeface="Arial" pitchFamily="34" charset="0"/>
                <a:cs typeface="Arial" pitchFamily="34" charset="0"/>
              </a:rPr>
              <a:t>каузално лечење</a:t>
            </a:r>
            <a:endParaRPr lang="en-US" dirty="0" smtClean="0">
              <a:latin typeface="Arial" pitchFamily="34" charset="0"/>
              <a:cs typeface="Arial" pitchFamily="34" charset="0"/>
            </a:endParaRPr>
          </a:p>
          <a:p>
            <a:pPr lvl="1"/>
            <a:r>
              <a:rPr lang="sr-Cyrl-CS" b="1" dirty="0" smtClean="0">
                <a:latin typeface="Arial" pitchFamily="34" charset="0"/>
                <a:cs typeface="Arial" pitchFamily="34" charset="0"/>
              </a:rPr>
              <a:t>симптоматско лечење</a:t>
            </a:r>
          </a:p>
          <a:p>
            <a:pPr lvl="1"/>
            <a:endParaRPr lang="sr-Cyrl-CS" b="1" dirty="0" smtClean="0">
              <a:latin typeface="Arial" pitchFamily="34" charset="0"/>
              <a:cs typeface="Arial" pitchFamily="34" charset="0"/>
            </a:endParaRPr>
          </a:p>
          <a:p>
            <a:pPr lvl="1"/>
            <a:r>
              <a:rPr lang="sr-Cyrl-CS" b="1" dirty="0" smtClean="0">
                <a:solidFill>
                  <a:srgbClr val="FF0000"/>
                </a:solidFill>
                <a:latin typeface="Arial" pitchFamily="34" charset="0"/>
                <a:cs typeface="Arial" pitchFamily="34" charset="0"/>
              </a:rPr>
              <a:t>ХИРУРШКО ЛЕЧЕЊЕ</a:t>
            </a:r>
            <a:endParaRPr lang="en-US" dirty="0" smtClean="0">
              <a:solidFill>
                <a:srgbClr val="FF0000"/>
              </a:solidFill>
              <a:latin typeface="Arial" pitchFamily="34" charset="0"/>
              <a:cs typeface="Arial" pitchFamily="34" charset="0"/>
            </a:endParaRPr>
          </a:p>
          <a:p>
            <a:pPr lvl="1"/>
            <a:r>
              <a:rPr lang="sr-Cyrl-CS" b="1" dirty="0" smtClean="0">
                <a:latin typeface="Arial" pitchFamily="34" charset="0"/>
                <a:cs typeface="Arial" pitchFamily="34" charset="0"/>
              </a:rPr>
              <a:t>лечење које се спроводи оперативним захватом</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920621"/>
            <a:ext cx="8501090" cy="5016758"/>
          </a:xfrm>
          <a:prstGeom prst="rect">
            <a:avLst/>
          </a:prstGeom>
        </p:spPr>
        <p:txBody>
          <a:bodyPr wrap="square">
            <a:spAutoFit/>
          </a:bodyPr>
          <a:lstStyle/>
          <a:p>
            <a:r>
              <a:rPr lang="sr-Latn-CS" sz="2000" b="1" dirty="0" smtClean="0">
                <a:solidFill>
                  <a:srgbClr val="FF0000"/>
                </a:solidFill>
                <a:latin typeface="Arial" pitchFamily="34" charset="0"/>
                <a:cs typeface="Arial" pitchFamily="34" charset="0"/>
              </a:rPr>
              <a:t>ТОК БОЛЕСТИ</a:t>
            </a:r>
            <a:endParaRPr lang="sr-Cyrl-CS" sz="2000" b="1" dirty="0" smtClean="0">
              <a:solidFill>
                <a:srgbClr val="FF0000"/>
              </a:solidFill>
              <a:latin typeface="Arial" pitchFamily="34" charset="0"/>
              <a:cs typeface="Arial" pitchFamily="34" charset="0"/>
            </a:endParaRPr>
          </a:p>
          <a:p>
            <a:endParaRPr lang="en-US" sz="2000" dirty="0" smtClean="0">
              <a:solidFill>
                <a:srgbClr val="FF0000"/>
              </a:solidFill>
              <a:latin typeface="Arial" pitchFamily="34" charset="0"/>
              <a:cs typeface="Arial" pitchFamily="34" charset="0"/>
            </a:endParaRPr>
          </a:p>
          <a:p>
            <a:r>
              <a:rPr lang="sr-Latn-CS" b="1" dirty="0" smtClean="0">
                <a:latin typeface="Arial" pitchFamily="34" charset="0"/>
                <a:cs typeface="Arial" pitchFamily="34" charset="0"/>
              </a:rPr>
              <a:t>ПРВА ЕТАПА: </a:t>
            </a:r>
            <a:r>
              <a:rPr lang="sr-Latn-CS" b="1" dirty="0" smtClean="0">
                <a:solidFill>
                  <a:srgbClr val="FF0000"/>
                </a:solidFill>
                <a:latin typeface="Arial" pitchFamily="34" charset="0"/>
                <a:cs typeface="Arial" pitchFamily="34" charset="0"/>
              </a:rPr>
              <a:t>латентна фаза болести</a:t>
            </a:r>
            <a:endParaRPr lang="en-US" dirty="0" smtClean="0">
              <a:solidFill>
                <a:srgbClr val="FF0000"/>
              </a:solidFill>
              <a:latin typeface="Arial" pitchFamily="34" charset="0"/>
              <a:cs typeface="Arial" pitchFamily="34" charset="0"/>
            </a:endParaRPr>
          </a:p>
          <a:p>
            <a:pPr lvl="1"/>
            <a:r>
              <a:rPr lang="sr-Latn-CS" dirty="0" smtClean="0">
                <a:latin typeface="Arial" pitchFamily="34" charset="0"/>
                <a:cs typeface="Arial" pitchFamily="34" charset="0"/>
              </a:rPr>
              <a:t>прикривена или асимптоматска фаза болести</a:t>
            </a:r>
            <a:endParaRPr lang="en-US" dirty="0" smtClean="0">
              <a:latin typeface="Arial" pitchFamily="34" charset="0"/>
              <a:cs typeface="Arial" pitchFamily="34" charset="0"/>
            </a:endParaRPr>
          </a:p>
          <a:p>
            <a:r>
              <a:rPr lang="sr-Latn-CS" b="1" dirty="0" smtClean="0">
                <a:latin typeface="Arial" pitchFamily="34" charset="0"/>
                <a:cs typeface="Arial" pitchFamily="34" charset="0"/>
              </a:rPr>
              <a:t>ДРУГА ЕТАПА: </a:t>
            </a:r>
            <a:r>
              <a:rPr lang="sr-Latn-CS" b="1" dirty="0" smtClean="0">
                <a:solidFill>
                  <a:srgbClr val="FF0000"/>
                </a:solidFill>
                <a:latin typeface="Arial" pitchFamily="34" charset="0"/>
                <a:cs typeface="Arial" pitchFamily="34" charset="0"/>
              </a:rPr>
              <a:t>продромална фаза болести</a:t>
            </a:r>
            <a:endParaRPr lang="en-US" dirty="0" smtClean="0">
              <a:solidFill>
                <a:srgbClr val="FF0000"/>
              </a:solidFill>
              <a:latin typeface="Arial" pitchFamily="34" charset="0"/>
              <a:cs typeface="Arial" pitchFamily="34" charset="0"/>
            </a:endParaRPr>
          </a:p>
          <a:p>
            <a:pPr lvl="1"/>
            <a:r>
              <a:rPr lang="sr-Latn-CS" dirty="0" smtClean="0">
                <a:latin typeface="Arial" pitchFamily="34" charset="0"/>
                <a:cs typeface="Arial" pitchFamily="34" charset="0"/>
              </a:rPr>
              <a:t>болест се у овој фази испољава општим симптомима</a:t>
            </a:r>
            <a:endParaRPr lang="en-US" dirty="0" smtClean="0">
              <a:latin typeface="Arial" pitchFamily="34" charset="0"/>
              <a:cs typeface="Arial" pitchFamily="34" charset="0"/>
            </a:endParaRPr>
          </a:p>
          <a:p>
            <a:r>
              <a:rPr lang="sr-Latn-CS" b="1" dirty="0" smtClean="0">
                <a:latin typeface="Arial" pitchFamily="34" charset="0"/>
                <a:cs typeface="Arial" pitchFamily="34" charset="0"/>
              </a:rPr>
              <a:t>ТРЕЋА ЕТАПА: </a:t>
            </a:r>
            <a:r>
              <a:rPr lang="sr-Latn-CS" b="1" dirty="0" smtClean="0">
                <a:solidFill>
                  <a:srgbClr val="FF0000"/>
                </a:solidFill>
                <a:latin typeface="Arial" pitchFamily="34" charset="0"/>
                <a:cs typeface="Arial" pitchFamily="34" charset="0"/>
              </a:rPr>
              <a:t>манифестна фаза болести</a:t>
            </a:r>
            <a:endParaRPr lang="en-US" dirty="0" smtClean="0">
              <a:solidFill>
                <a:srgbClr val="FF0000"/>
              </a:solidFill>
              <a:latin typeface="Arial" pitchFamily="34" charset="0"/>
              <a:cs typeface="Arial" pitchFamily="34" charset="0"/>
            </a:endParaRPr>
          </a:p>
          <a:p>
            <a:pPr lvl="1"/>
            <a:r>
              <a:rPr lang="sr-Latn-CS" dirty="0" smtClean="0">
                <a:latin typeface="Arial" pitchFamily="34" charset="0"/>
                <a:cs typeface="Arial" pitchFamily="34" charset="0"/>
              </a:rPr>
              <a:t>појава специфичних симптома и знакова болести</a:t>
            </a:r>
            <a:endParaRPr lang="en-US" dirty="0" smtClean="0">
              <a:latin typeface="Arial" pitchFamily="34" charset="0"/>
              <a:cs typeface="Arial" pitchFamily="34" charset="0"/>
            </a:endParaRPr>
          </a:p>
          <a:p>
            <a:r>
              <a:rPr lang="sr-Latn-CS" b="1" dirty="0" smtClean="0">
                <a:latin typeface="Arial" pitchFamily="34" charset="0"/>
                <a:cs typeface="Arial" pitchFamily="34" charset="0"/>
              </a:rPr>
              <a:t>ЧЕТВРТА ЕТАПА: </a:t>
            </a:r>
            <a:r>
              <a:rPr lang="sr-Latn-CS" b="1" dirty="0" smtClean="0">
                <a:solidFill>
                  <a:srgbClr val="FF0000"/>
                </a:solidFill>
                <a:latin typeface="Arial" pitchFamily="34" charset="0"/>
                <a:cs typeface="Arial" pitchFamily="34" charset="0"/>
              </a:rPr>
              <a:t>терминална фаза болести</a:t>
            </a:r>
            <a:endParaRPr lang="sr-Cyrl-CS" b="1" dirty="0" smtClean="0">
              <a:solidFill>
                <a:srgbClr val="FF0000"/>
              </a:solidFill>
              <a:latin typeface="Arial" pitchFamily="34" charset="0"/>
              <a:cs typeface="Arial" pitchFamily="34" charset="0"/>
            </a:endParaRPr>
          </a:p>
          <a:p>
            <a:endParaRPr lang="sr-Cyrl-CS" b="1" dirty="0" smtClean="0">
              <a:solidFill>
                <a:srgbClr val="FF0000"/>
              </a:solidFill>
              <a:latin typeface="Arial" pitchFamily="34" charset="0"/>
              <a:cs typeface="Arial" pitchFamily="34" charset="0"/>
            </a:endParaRPr>
          </a:p>
          <a:p>
            <a:endParaRPr lang="sr-Cyrl-CS" b="1" dirty="0" smtClean="0">
              <a:solidFill>
                <a:srgbClr val="FF0000"/>
              </a:solidFill>
              <a:latin typeface="Arial" pitchFamily="34" charset="0"/>
              <a:cs typeface="Arial" pitchFamily="34" charset="0"/>
            </a:endParaRPr>
          </a:p>
          <a:p>
            <a:endParaRPr lang="en-US" dirty="0" smtClean="0">
              <a:solidFill>
                <a:srgbClr val="FF0000"/>
              </a:solidFill>
              <a:latin typeface="Arial" pitchFamily="34" charset="0"/>
              <a:cs typeface="Arial" pitchFamily="34" charset="0"/>
            </a:endParaRPr>
          </a:p>
          <a:p>
            <a:r>
              <a:rPr lang="sr-Cyrl-CS" sz="2000" b="1" dirty="0" smtClean="0">
                <a:solidFill>
                  <a:srgbClr val="FF0000"/>
                </a:solidFill>
                <a:latin typeface="Arial" pitchFamily="34" charset="0"/>
                <a:cs typeface="Arial" pitchFamily="34" charset="0"/>
              </a:rPr>
              <a:t>ЗАВРШЕТАК (ИСХОД) БОЛЕСТИ</a:t>
            </a:r>
          </a:p>
          <a:p>
            <a:pPr lvl="0"/>
            <a:endParaRPr lang="sr-Cyrl-CS" sz="2000" b="1" dirty="0" smtClean="0">
              <a:solidFill>
                <a:srgbClr val="FF0000"/>
              </a:solidFill>
              <a:latin typeface="Arial" pitchFamily="34" charset="0"/>
              <a:cs typeface="Arial" pitchFamily="34" charset="0"/>
            </a:endParaRPr>
          </a:p>
          <a:p>
            <a:pPr lvl="0"/>
            <a:r>
              <a:rPr lang="sr-Cyrl-CS" b="1" dirty="0" smtClean="0">
                <a:latin typeface="Arial" pitchFamily="34" charset="0"/>
                <a:cs typeface="Arial" pitchFamily="34" charset="0"/>
              </a:rPr>
              <a:t>ПОТПУНО ОЗДРАВЉЕЊЕ - </a:t>
            </a:r>
            <a:r>
              <a:rPr lang="sr-Cyrl-CS" dirty="0" smtClean="0">
                <a:latin typeface="Arial" pitchFamily="34" charset="0"/>
                <a:cs typeface="Arial" pitchFamily="34" charset="0"/>
              </a:rPr>
              <a:t>после прележане болести не остају никакве последице</a:t>
            </a:r>
          </a:p>
          <a:p>
            <a:pPr lvl="0"/>
            <a:endParaRPr lang="sr-Cyrl-CS" dirty="0" smtClean="0">
              <a:latin typeface="Arial" pitchFamily="34" charset="0"/>
              <a:cs typeface="Arial" pitchFamily="34" charset="0"/>
            </a:endParaRPr>
          </a:p>
          <a:p>
            <a:pPr lvl="0"/>
            <a:r>
              <a:rPr lang="sr-Cyrl-CS" b="1" dirty="0" smtClean="0">
                <a:latin typeface="Arial" pitchFamily="34" charset="0"/>
                <a:cs typeface="Arial" pitchFamily="34" charset="0"/>
              </a:rPr>
              <a:t>ИНВАЛИДНОСТ - </a:t>
            </a:r>
            <a:r>
              <a:rPr lang="sr-Cyrl-CS" dirty="0" smtClean="0">
                <a:latin typeface="Arial" pitchFamily="34" charset="0"/>
                <a:cs typeface="Arial" pitchFamily="34" charset="0"/>
              </a:rPr>
              <a:t>непотпуно оздрављење</a:t>
            </a:r>
          </a:p>
          <a:p>
            <a:pPr lvl="0"/>
            <a:endParaRPr lang="sr-Cyrl-CS" dirty="0" smtClean="0">
              <a:latin typeface="Arial" pitchFamily="34" charset="0"/>
              <a:cs typeface="Arial" pitchFamily="34" charset="0"/>
            </a:endParaRPr>
          </a:p>
          <a:p>
            <a:pPr lvl="0"/>
            <a:r>
              <a:rPr lang="sr-Cyrl-CS" b="1" dirty="0" smtClean="0">
                <a:latin typeface="Arial" pitchFamily="34" charset="0"/>
                <a:cs typeface="Arial" pitchFamily="34" charset="0"/>
              </a:rPr>
              <a:t>СМРТНИ ИСХОД </a:t>
            </a:r>
            <a:r>
              <a:rPr lang="sr-Cyrl-CS" dirty="0" smtClean="0">
                <a:latin typeface="Arial" pitchFamily="34" charset="0"/>
                <a:cs typeface="Arial" pitchFamily="34" charset="0"/>
              </a:rPr>
              <a:t>- престанак виталних функција </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55576" y="1268760"/>
            <a:ext cx="8676456" cy="4770537"/>
          </a:xfrm>
          <a:prstGeom prst="rect">
            <a:avLst/>
          </a:prstGeom>
        </p:spPr>
        <p:txBody>
          <a:bodyPr wrap="square">
            <a:spAutoFit/>
          </a:bodyPr>
          <a:lstStyle/>
          <a:p>
            <a:r>
              <a:rPr lang="sr-Cyrl-RS" b="1" dirty="0" smtClean="0">
                <a:solidFill>
                  <a:srgbClr val="202122"/>
                </a:solidFill>
                <a:latin typeface="Arial" panose="020B0604020202020204" pitchFamily="34" charset="0"/>
              </a:rPr>
              <a:t>Медицинска етика</a:t>
            </a:r>
            <a:r>
              <a:rPr lang="sr-Cyrl-RS" dirty="0" smtClean="0">
                <a:solidFill>
                  <a:srgbClr val="202122"/>
                </a:solidFill>
                <a:latin typeface="Arial" panose="020B0604020202020204" pitchFamily="34" charset="0"/>
              </a:rPr>
              <a:t> </a:t>
            </a:r>
            <a:r>
              <a:rPr lang="sr-Cyrl-RS" dirty="0" smtClean="0">
                <a:solidFill>
                  <a:srgbClr val="FF0000"/>
                </a:solidFill>
                <a:latin typeface="Arial" panose="020B0604020202020204" pitchFamily="34" charset="0"/>
              </a:rPr>
              <a:t>део је нормативне етике </a:t>
            </a:r>
            <a:r>
              <a:rPr lang="sr-Cyrl-RS" dirty="0" smtClean="0">
                <a:solidFill>
                  <a:srgbClr val="202122"/>
                </a:solidFill>
                <a:latin typeface="Arial" panose="020B0604020202020204" pitchFamily="34" charset="0"/>
              </a:rPr>
              <a:t>која се дефинише </a:t>
            </a:r>
          </a:p>
          <a:p>
            <a:r>
              <a:rPr lang="sr-Cyrl-RS" dirty="0" smtClean="0">
                <a:solidFill>
                  <a:srgbClr val="202122"/>
                </a:solidFill>
                <a:latin typeface="Arial" panose="020B0604020202020204" pitchFamily="34" charset="0"/>
              </a:rPr>
              <a:t>и као посебан облик нормативне или посебне практичне етике.</a:t>
            </a:r>
          </a:p>
          <a:p>
            <a:r>
              <a:rPr lang="sr-Cyrl-RS" dirty="0" smtClean="0">
                <a:solidFill>
                  <a:srgbClr val="202122"/>
                </a:solidFill>
                <a:latin typeface="Arial" panose="020B0604020202020204" pitchFamily="34" charset="0"/>
              </a:rPr>
              <a:t> </a:t>
            </a:r>
            <a:r>
              <a:rPr lang="sr-Cyrl-RS" dirty="0" smtClean="0">
                <a:latin typeface="Arial" panose="020B0604020202020204" pitchFamily="34" charset="0"/>
              </a:rPr>
              <a:t>у практичном смислу, регулише искључиво оне норме које су у области </a:t>
            </a:r>
            <a:r>
              <a:rPr lang="sr-Cyrl-RS" dirty="0" smtClean="0">
                <a:solidFill>
                  <a:srgbClr val="FF0000"/>
                </a:solidFill>
                <a:latin typeface="Arial" panose="020B0604020202020204" pitchFamily="34" charset="0"/>
              </a:rPr>
              <a:t>професионалних и моралних обавеза и дужности </a:t>
            </a:r>
          </a:p>
          <a:p>
            <a:r>
              <a:rPr lang="sr-Cyrl-RS" dirty="0" smtClean="0">
                <a:solidFill>
                  <a:srgbClr val="FF0000"/>
                </a:solidFill>
                <a:latin typeface="Arial" panose="020B0604020202020204" pitchFamily="34" charset="0"/>
              </a:rPr>
              <a:t>медицинских (здравствених) радника</a:t>
            </a:r>
            <a:r>
              <a:rPr lang="sr-Cyrl-RS" dirty="0" smtClean="0">
                <a:solidFill>
                  <a:srgbClr val="202122"/>
                </a:solidFill>
                <a:latin typeface="Arial" panose="020B0604020202020204" pitchFamily="34" charset="0"/>
              </a:rPr>
              <a:t>. </a:t>
            </a:r>
          </a:p>
          <a:p>
            <a:endParaRPr lang="sr-Cyrl-RS" b="1" dirty="0" smtClean="0">
              <a:solidFill>
                <a:srgbClr val="202122"/>
              </a:solidFill>
              <a:latin typeface="Arial" panose="020B0604020202020204" pitchFamily="34" charset="0"/>
            </a:endParaRPr>
          </a:p>
          <a:p>
            <a:r>
              <a:rPr lang="sr-Cyrl-RS" b="1" dirty="0" smtClean="0">
                <a:solidFill>
                  <a:srgbClr val="202122"/>
                </a:solidFill>
                <a:latin typeface="Arial" panose="020B0604020202020204" pitchFamily="34" charset="0"/>
              </a:rPr>
              <a:t>Развој медицинске етике </a:t>
            </a:r>
          </a:p>
          <a:p>
            <a:r>
              <a:rPr lang="sr-Cyrl-RS" dirty="0" smtClean="0">
                <a:solidFill>
                  <a:srgbClr val="202122"/>
                </a:solidFill>
                <a:latin typeface="Arial" panose="020B0604020202020204" pitchFamily="34" charset="0"/>
              </a:rPr>
              <a:t>који је започео у преисторијском периоду развоја људске заједнице, </a:t>
            </a:r>
          </a:p>
          <a:p>
            <a:r>
              <a:rPr lang="sr-Cyrl-RS" dirty="0" smtClean="0">
                <a:solidFill>
                  <a:srgbClr val="202122"/>
                </a:solidFill>
                <a:latin typeface="Arial" panose="020B0604020202020204" pitchFamily="34" charset="0"/>
              </a:rPr>
              <a:t>њеним уобличавањем у саме почетке медицине, </a:t>
            </a:r>
          </a:p>
          <a:p>
            <a:r>
              <a:rPr lang="sr-Cyrl-RS" dirty="0" smtClean="0">
                <a:solidFill>
                  <a:srgbClr val="202122"/>
                </a:solidFill>
                <a:latin typeface="Arial" panose="020B0604020202020204" pitchFamily="34" charset="0"/>
              </a:rPr>
              <a:t>да би се </a:t>
            </a:r>
            <a:r>
              <a:rPr lang="sr-Cyrl-RS" b="1" dirty="0" smtClean="0">
                <a:solidFill>
                  <a:srgbClr val="202122"/>
                </a:solidFill>
                <a:latin typeface="Arial" panose="020B0604020202020204" pitchFamily="34" charset="0"/>
              </a:rPr>
              <a:t>на почетку трећег миленијума </a:t>
            </a:r>
          </a:p>
          <a:p>
            <a:r>
              <a:rPr lang="sr-Cyrl-RS" b="1" dirty="0" smtClean="0">
                <a:solidFill>
                  <a:srgbClr val="202122"/>
                </a:solidFill>
                <a:latin typeface="Arial" panose="020B0604020202020204" pitchFamily="34" charset="0"/>
              </a:rPr>
              <a:t>медицинска етика дефинитивно уобличила </a:t>
            </a:r>
          </a:p>
          <a:p>
            <a:r>
              <a:rPr lang="sr-Cyrl-RS" b="1" dirty="0" smtClean="0">
                <a:solidFill>
                  <a:srgbClr val="202122"/>
                </a:solidFill>
                <a:latin typeface="Arial" panose="020B0604020202020204" pitchFamily="34" charset="0"/>
              </a:rPr>
              <a:t>у посебну дисциплину научне медицине</a:t>
            </a:r>
            <a:r>
              <a:rPr lang="sr-Cyrl-RS" dirty="0" smtClean="0">
                <a:solidFill>
                  <a:srgbClr val="202122"/>
                </a:solidFill>
                <a:latin typeface="Arial" panose="020B0604020202020204" pitchFamily="34" charset="0"/>
              </a:rPr>
              <a:t>. </a:t>
            </a:r>
          </a:p>
          <a:p>
            <a:endParaRPr lang="sr-Cyrl-RS" dirty="0" smtClean="0">
              <a:solidFill>
                <a:srgbClr val="202122"/>
              </a:solidFill>
              <a:latin typeface="Arial" panose="020B0604020202020204" pitchFamily="34" charset="0"/>
            </a:endParaRPr>
          </a:p>
          <a:p>
            <a:r>
              <a:rPr lang="sr-Cyrl-RS" dirty="0" smtClean="0">
                <a:solidFill>
                  <a:srgbClr val="202122"/>
                </a:solidFill>
                <a:latin typeface="Arial" panose="020B0604020202020204" pitchFamily="34" charset="0"/>
              </a:rPr>
              <a:t>У 20. веку - </a:t>
            </a:r>
            <a:r>
              <a:rPr lang="sr-Cyrl-RS" b="1" dirty="0" smtClean="0">
                <a:solidFill>
                  <a:srgbClr val="202122"/>
                </a:solidFill>
                <a:latin typeface="Arial" panose="020B0604020202020204" pitchFamily="34" charset="0"/>
              </a:rPr>
              <a:t>неопходност посебног регулисања </a:t>
            </a:r>
          </a:p>
          <a:p>
            <a:r>
              <a:rPr lang="sr-Cyrl-RS" b="1" dirty="0" smtClean="0">
                <a:solidFill>
                  <a:srgbClr val="FF0000"/>
                </a:solidFill>
                <a:latin typeface="Arial" panose="020B0604020202020204" pitchFamily="34" charset="0"/>
              </a:rPr>
              <a:t>медицинско етичких и медицинско правних аспеката лекарског позива</a:t>
            </a:r>
            <a:r>
              <a:rPr lang="sr-Cyrl-RS" dirty="0" smtClean="0">
                <a:solidFill>
                  <a:srgbClr val="202122"/>
                </a:solidFill>
                <a:latin typeface="Arial" panose="020B0604020202020204" pitchFamily="34" charset="0"/>
              </a:rPr>
              <a:t>.</a:t>
            </a:r>
          </a:p>
          <a:p>
            <a:r>
              <a:rPr lang="sr-Cyrl-RS" dirty="0" smtClean="0">
                <a:solidFill>
                  <a:srgbClr val="202122"/>
                </a:solidFill>
                <a:latin typeface="Arial" panose="020B0604020202020204" pitchFamily="34" charset="0"/>
              </a:rPr>
              <a:t>наметнула потребу обавезног изучавање медицинске етике током:</a:t>
            </a:r>
          </a:p>
          <a:p>
            <a:pPr marL="285750" indent="-285750">
              <a:buFont typeface="Arial" panose="020B0604020202020204" pitchFamily="34" charset="0"/>
              <a:buChar char="•"/>
            </a:pPr>
            <a:r>
              <a:rPr lang="sr-Cyrl-RS" dirty="0" smtClean="0">
                <a:solidFill>
                  <a:srgbClr val="202122"/>
                </a:solidFill>
                <a:latin typeface="Arial" panose="020B0604020202020204" pitchFamily="34" charset="0"/>
              </a:rPr>
              <a:t>студирања медицине </a:t>
            </a:r>
          </a:p>
          <a:p>
            <a:pPr marL="285750" indent="-285750">
              <a:buFont typeface="Arial" panose="020B0604020202020204" pitchFamily="34" charset="0"/>
              <a:buChar char="•"/>
            </a:pPr>
            <a:r>
              <a:rPr lang="sr-Cyrl-RS" dirty="0" smtClean="0">
                <a:solidFill>
                  <a:srgbClr val="202122"/>
                </a:solidFill>
                <a:latin typeface="Arial" panose="020B0604020202020204" pitchFamily="34" charset="0"/>
              </a:rPr>
              <a:t>бављења праксом или </a:t>
            </a:r>
          </a:p>
          <a:p>
            <a:pPr marL="285750" indent="-285750">
              <a:buFont typeface="Arial" panose="020B0604020202020204" pitchFamily="34" charset="0"/>
              <a:buChar char="•"/>
            </a:pPr>
            <a:r>
              <a:rPr lang="sr-Cyrl-RS" dirty="0" smtClean="0">
                <a:solidFill>
                  <a:srgbClr val="202122"/>
                </a:solidFill>
                <a:latin typeface="Arial" panose="020B0604020202020204" pitchFamily="34" charset="0"/>
              </a:rPr>
              <a:t>научноистраживачким радом сваког лекара</a:t>
            </a:r>
            <a:endParaRPr lang="sr-Cyrl-RS" dirty="0"/>
          </a:p>
        </p:txBody>
      </p:sp>
    </p:spTree>
    <p:extLst>
      <p:ext uri="{BB962C8B-B14F-4D97-AF65-F5344CB8AC3E}">
        <p14:creationId xmlns:p14="http://schemas.microsoft.com/office/powerpoint/2010/main" xmlns="" val="302692269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1166843"/>
            <a:ext cx="8143932" cy="4708981"/>
          </a:xfrm>
          <a:prstGeom prst="rect">
            <a:avLst/>
          </a:prstGeom>
        </p:spPr>
        <p:txBody>
          <a:bodyPr wrap="square">
            <a:spAutoFit/>
          </a:bodyPr>
          <a:lstStyle/>
          <a:p>
            <a:r>
              <a:rPr lang="sr-Cyrl-CS" sz="2000" b="1" dirty="0" smtClean="0">
                <a:solidFill>
                  <a:srgbClr val="FF0000"/>
                </a:solidFill>
                <a:latin typeface="Arial" pitchFamily="34" charset="0"/>
                <a:cs typeface="Arial" pitchFamily="34" charset="0"/>
              </a:rPr>
              <a:t>МЕТОДОЛОГИЈА ДИЈАГНОСТИКОВАЊА БОЛЕСТИ </a:t>
            </a:r>
          </a:p>
          <a:p>
            <a:endParaRPr lang="sr-Cyrl-CS" sz="2000" b="1" dirty="0" smtClean="0">
              <a:solidFill>
                <a:srgbClr val="FF0000"/>
              </a:solidFill>
              <a:latin typeface="Arial" pitchFamily="34" charset="0"/>
              <a:cs typeface="Arial" pitchFamily="34" charset="0"/>
            </a:endParaRPr>
          </a:p>
          <a:p>
            <a:endParaRPr lang="en-US" sz="2000" dirty="0" smtClean="0">
              <a:solidFill>
                <a:srgbClr val="FF0000"/>
              </a:solidFill>
              <a:latin typeface="Arial" pitchFamily="34" charset="0"/>
              <a:cs typeface="Arial" pitchFamily="34" charset="0"/>
            </a:endParaRPr>
          </a:p>
          <a:p>
            <a:r>
              <a:rPr lang="sr-Latn-CS" b="1" dirty="0" smtClean="0">
                <a:solidFill>
                  <a:srgbClr val="FF0000"/>
                </a:solidFill>
                <a:latin typeface="Arial" pitchFamily="34" charset="0"/>
                <a:cs typeface="Arial" pitchFamily="34" charset="0"/>
              </a:rPr>
              <a:t>АНАМНЕЗА</a:t>
            </a:r>
            <a:r>
              <a:rPr lang="sr-Cyrl-CS" b="1" dirty="0" smtClean="0">
                <a:solidFill>
                  <a:srgbClr val="FF0000"/>
                </a:solidFill>
                <a:latin typeface="Arial" pitchFamily="34" charset="0"/>
                <a:cs typeface="Arial" pitchFamily="34" charset="0"/>
              </a:rPr>
              <a:t> - </a:t>
            </a:r>
            <a:r>
              <a:rPr lang="sr-Latn-CS" b="1" dirty="0" smtClean="0">
                <a:latin typeface="Arial" pitchFamily="34" charset="0"/>
                <a:cs typeface="Arial" pitchFamily="34" charset="0"/>
              </a:rPr>
              <a:t>МЕТОДОЛОГИЈА ПРИКУПЉАЊА СИМПТОМА БОЛЕСТИ</a:t>
            </a:r>
            <a:endParaRPr lang="en-US" dirty="0" smtClean="0">
              <a:latin typeface="Arial" pitchFamily="34" charset="0"/>
              <a:cs typeface="Arial" pitchFamily="34" charset="0"/>
            </a:endParaRPr>
          </a:p>
          <a:p>
            <a:pPr lvl="0"/>
            <a:r>
              <a:rPr lang="sr-Latn-CS" dirty="0" smtClean="0">
                <a:latin typeface="Arial" pitchFamily="34" charset="0"/>
                <a:cs typeface="Arial" pitchFamily="34" charset="0"/>
              </a:rPr>
              <a:t>поступак прикупљања података од болесника о његовој болести</a:t>
            </a:r>
            <a:endParaRPr lang="sr-Cyrl-CS" dirty="0" smtClean="0">
              <a:latin typeface="Arial" pitchFamily="34" charset="0"/>
              <a:cs typeface="Arial" pitchFamily="34" charset="0"/>
            </a:endParaRPr>
          </a:p>
          <a:p>
            <a:pPr lvl="0"/>
            <a:endParaRPr lang="en-US" dirty="0" smtClean="0">
              <a:latin typeface="Arial" pitchFamily="34" charset="0"/>
              <a:cs typeface="Arial" pitchFamily="34" charset="0"/>
            </a:endParaRPr>
          </a:p>
          <a:p>
            <a:pPr lvl="0"/>
            <a:endParaRPr lang="sr-Cyrl-CS" b="1" dirty="0" smtClean="0">
              <a:latin typeface="Arial" pitchFamily="34" charset="0"/>
              <a:cs typeface="Arial" pitchFamily="34" charset="0"/>
            </a:endParaRPr>
          </a:p>
          <a:p>
            <a:pPr lvl="0"/>
            <a:r>
              <a:rPr lang="sr-Latn-CS" b="1" dirty="0" smtClean="0">
                <a:latin typeface="Arial" pitchFamily="34" charset="0"/>
                <a:cs typeface="Arial" pitchFamily="34" charset="0"/>
              </a:rPr>
              <a:t> ОСНОВНИ ПРИНЦИПИ АНАМНЕЗЕ:</a:t>
            </a:r>
            <a:endParaRPr lang="en-US" dirty="0" smtClean="0">
              <a:latin typeface="Arial" pitchFamily="34" charset="0"/>
              <a:cs typeface="Arial" pitchFamily="34" charset="0"/>
            </a:endParaRPr>
          </a:p>
          <a:p>
            <a:pPr lvl="1"/>
            <a:r>
              <a:rPr lang="en-US" b="1" dirty="0" smtClean="0">
                <a:latin typeface="Arial" pitchFamily="34" charset="0"/>
                <a:cs typeface="Arial" pitchFamily="34" charset="0"/>
              </a:rPr>
              <a:t> </a:t>
            </a:r>
            <a:r>
              <a:rPr lang="en-US" b="1" dirty="0" err="1" smtClean="0">
                <a:latin typeface="Arial" pitchFamily="34" charset="0"/>
                <a:cs typeface="Arial" pitchFamily="34" charset="0"/>
              </a:rPr>
              <a:t>нико</a:t>
            </a:r>
            <a:r>
              <a:rPr lang="en-US" b="1" dirty="0" smtClean="0">
                <a:latin typeface="Arial" pitchFamily="34" charset="0"/>
                <a:cs typeface="Arial" pitchFamily="34" charset="0"/>
              </a:rPr>
              <a:t> </a:t>
            </a:r>
            <a:r>
              <a:rPr lang="en-US" b="1" dirty="0" err="1" smtClean="0">
                <a:latin typeface="Arial" pitchFamily="34" charset="0"/>
                <a:cs typeface="Arial" pitchFamily="34" charset="0"/>
              </a:rPr>
              <a:t>не</a:t>
            </a:r>
            <a:r>
              <a:rPr lang="en-US" b="1" dirty="0" smtClean="0">
                <a:latin typeface="Arial" pitchFamily="34" charset="0"/>
                <a:cs typeface="Arial" pitchFamily="34" charset="0"/>
              </a:rPr>
              <a:t> </a:t>
            </a:r>
            <a:r>
              <a:rPr lang="en-US" b="1" dirty="0" err="1" smtClean="0">
                <a:latin typeface="Arial" pitchFamily="34" charset="0"/>
                <a:cs typeface="Arial" pitchFamily="34" charset="0"/>
              </a:rPr>
              <a:t>мо</a:t>
            </a:r>
            <a:r>
              <a:rPr lang="sr-Latn-CS" b="1" dirty="0" smtClean="0">
                <a:latin typeface="Arial" pitchFamily="34" charset="0"/>
                <a:cs typeface="Arial" pitchFamily="34" charset="0"/>
              </a:rPr>
              <a:t>ж</a:t>
            </a:r>
            <a:r>
              <a:rPr lang="en-US" b="1" dirty="0" smtClean="0">
                <a:latin typeface="Arial" pitchFamily="34" charset="0"/>
                <a:cs typeface="Arial" pitchFamily="34" charset="0"/>
              </a:rPr>
              <a:t>е </a:t>
            </a:r>
            <a:r>
              <a:rPr lang="en-US" b="1" dirty="0" err="1" smtClean="0">
                <a:latin typeface="Arial" pitchFamily="34" charset="0"/>
                <a:cs typeface="Arial" pitchFamily="34" charset="0"/>
              </a:rPr>
              <a:t>да</a:t>
            </a:r>
            <a:r>
              <a:rPr lang="en-US" b="1" dirty="0" smtClean="0">
                <a:latin typeface="Arial" pitchFamily="34" charset="0"/>
                <a:cs typeface="Arial" pitchFamily="34" charset="0"/>
              </a:rPr>
              <a:t> у</a:t>
            </a:r>
            <a:r>
              <a:rPr lang="sr-Latn-CS" b="1" dirty="0" smtClean="0">
                <a:latin typeface="Arial" pitchFamily="34" charset="0"/>
                <a:cs typeface="Arial" pitchFamily="34" charset="0"/>
              </a:rPr>
              <a:t>з</a:t>
            </a:r>
            <a:r>
              <a:rPr lang="en-US" b="1" dirty="0" err="1" smtClean="0">
                <a:latin typeface="Arial" pitchFamily="34" charset="0"/>
                <a:cs typeface="Arial" pitchFamily="34" charset="0"/>
              </a:rPr>
              <a:t>ме</a:t>
            </a:r>
            <a:r>
              <a:rPr lang="en-US" b="1" dirty="0" smtClean="0">
                <a:latin typeface="Arial" pitchFamily="34" charset="0"/>
                <a:cs typeface="Arial" pitchFamily="34" charset="0"/>
              </a:rPr>
              <a:t> </a:t>
            </a:r>
            <a:r>
              <a:rPr lang="en-US" b="1" dirty="0" err="1" smtClean="0">
                <a:latin typeface="Arial" pitchFamily="34" charset="0"/>
                <a:cs typeface="Arial" pitchFamily="34" charset="0"/>
              </a:rPr>
              <a:t>анамне</a:t>
            </a:r>
            <a:r>
              <a:rPr lang="sr-Latn-CS" b="1" dirty="0" smtClean="0">
                <a:latin typeface="Arial" pitchFamily="34" charset="0"/>
                <a:cs typeface="Arial" pitchFamily="34" charset="0"/>
              </a:rPr>
              <a:t>з</a:t>
            </a:r>
            <a:r>
              <a:rPr lang="en-US" b="1" dirty="0" smtClean="0">
                <a:latin typeface="Arial" pitchFamily="34" charset="0"/>
                <a:cs typeface="Arial" pitchFamily="34" charset="0"/>
              </a:rPr>
              <a:t>у </a:t>
            </a:r>
            <a:r>
              <a:rPr lang="sr-Latn-CS" b="1" dirty="0" smtClean="0">
                <a:latin typeface="Arial" pitchFamily="34" charset="0"/>
                <a:cs typeface="Arial" pitchFamily="34" charset="0"/>
              </a:rPr>
              <a:t>и</a:t>
            </a:r>
            <a:r>
              <a:rPr lang="en-US" b="1" dirty="0" smtClean="0">
                <a:latin typeface="Arial" pitchFamily="34" charset="0"/>
                <a:cs typeface="Arial" pitchFamily="34" charset="0"/>
              </a:rPr>
              <a:t> </a:t>
            </a:r>
            <a:r>
              <a:rPr lang="en-US" b="1" dirty="0" err="1" smtClean="0">
                <a:latin typeface="Arial" pitchFamily="34" charset="0"/>
                <a:cs typeface="Arial" pitchFamily="34" charset="0"/>
              </a:rPr>
              <a:t>обави</a:t>
            </a:r>
            <a:r>
              <a:rPr lang="en-US" b="1" dirty="0" smtClean="0">
                <a:latin typeface="Arial" pitchFamily="34" charset="0"/>
                <a:cs typeface="Arial" pitchFamily="34" charset="0"/>
              </a:rPr>
              <a:t> </a:t>
            </a:r>
            <a:r>
              <a:rPr lang="en-US" b="1" dirty="0" err="1" smtClean="0">
                <a:latin typeface="Arial" pitchFamily="34" charset="0"/>
                <a:cs typeface="Arial" pitchFamily="34" charset="0"/>
              </a:rPr>
              <a:t>фи</a:t>
            </a:r>
            <a:r>
              <a:rPr lang="sr-Latn-CS" b="1" dirty="0" smtClean="0">
                <a:latin typeface="Arial" pitchFamily="34" charset="0"/>
                <a:cs typeface="Arial" pitchFamily="34" charset="0"/>
              </a:rPr>
              <a:t>з</a:t>
            </a:r>
            <a:r>
              <a:rPr lang="en-US" b="1" dirty="0" err="1" smtClean="0">
                <a:latin typeface="Arial" pitchFamily="34" charset="0"/>
                <a:cs typeface="Arial" pitchFamily="34" charset="0"/>
              </a:rPr>
              <a:t>икални</a:t>
            </a:r>
            <a:r>
              <a:rPr lang="en-US" b="1" dirty="0" smtClean="0">
                <a:latin typeface="Arial" pitchFamily="34" charset="0"/>
                <a:cs typeface="Arial" pitchFamily="34" charset="0"/>
              </a:rPr>
              <a:t> </a:t>
            </a:r>
            <a:r>
              <a:rPr lang="en-US" b="1" dirty="0" err="1" smtClean="0">
                <a:latin typeface="Arial" pitchFamily="34" charset="0"/>
                <a:cs typeface="Arial" pitchFamily="34" charset="0"/>
              </a:rPr>
              <a:t>преглед</a:t>
            </a:r>
            <a:r>
              <a:rPr lang="en-US" b="1" dirty="0" smtClean="0">
                <a:latin typeface="Arial" pitchFamily="34" charset="0"/>
                <a:cs typeface="Arial" pitchFamily="34" charset="0"/>
              </a:rPr>
              <a:t> </a:t>
            </a:r>
            <a:r>
              <a:rPr lang="sr-Latn-CS" b="1" dirty="0" smtClean="0">
                <a:latin typeface="Arial" pitchFamily="34" charset="0"/>
                <a:cs typeface="Arial" pitchFamily="34" charset="0"/>
              </a:rPr>
              <a:t>з</a:t>
            </a:r>
            <a:r>
              <a:rPr lang="en-US" b="1" dirty="0" smtClean="0">
                <a:latin typeface="Arial" pitchFamily="34" charset="0"/>
                <a:cs typeface="Arial" pitchFamily="34" charset="0"/>
              </a:rPr>
              <a:t>а </a:t>
            </a:r>
            <a:r>
              <a:rPr lang="en-US" b="1" dirty="0" err="1" smtClean="0">
                <a:latin typeface="Arial" pitchFamily="34" charset="0"/>
                <a:cs typeface="Arial" pitchFamily="34" charset="0"/>
              </a:rPr>
              <a:t>другог</a:t>
            </a:r>
            <a:r>
              <a:rPr lang="en-US" b="1" dirty="0" smtClean="0">
                <a:latin typeface="Arial" pitchFamily="34" charset="0"/>
                <a:cs typeface="Arial" pitchFamily="34" charset="0"/>
              </a:rPr>
              <a:t> </a:t>
            </a:r>
            <a:endParaRPr lang="en-US" dirty="0" smtClean="0">
              <a:latin typeface="Arial" pitchFamily="34" charset="0"/>
              <a:cs typeface="Arial" pitchFamily="34" charset="0"/>
            </a:endParaRPr>
          </a:p>
          <a:p>
            <a:pPr lvl="1"/>
            <a:r>
              <a:rPr lang="sr-Latn-CS" b="1" dirty="0" smtClean="0">
                <a:latin typeface="Arial" pitchFamily="34" charset="0"/>
                <a:cs typeface="Arial" pitchFamily="34" charset="0"/>
              </a:rPr>
              <a:t> </a:t>
            </a:r>
            <a:endParaRPr lang="sr-Cyrl-CS" b="1" dirty="0" smtClean="0">
              <a:latin typeface="Arial" pitchFamily="34" charset="0"/>
              <a:cs typeface="Arial" pitchFamily="34" charset="0"/>
            </a:endParaRPr>
          </a:p>
          <a:p>
            <a:pPr lvl="1"/>
            <a:endParaRPr lang="sr-Cyrl-CS" b="1" dirty="0" smtClean="0">
              <a:latin typeface="Arial" pitchFamily="34" charset="0"/>
              <a:cs typeface="Arial" pitchFamily="34" charset="0"/>
            </a:endParaRPr>
          </a:p>
          <a:p>
            <a:pPr lvl="1"/>
            <a:endParaRPr lang="sr-Cyrl-CS" b="1" dirty="0" smtClean="0">
              <a:latin typeface="Arial" pitchFamily="34" charset="0"/>
              <a:cs typeface="Arial" pitchFamily="34" charset="0"/>
            </a:endParaRPr>
          </a:p>
          <a:p>
            <a:pPr lvl="1"/>
            <a:r>
              <a:rPr lang="sr-Latn-CS" b="1" dirty="0" smtClean="0">
                <a:solidFill>
                  <a:srgbClr val="FF0000"/>
                </a:solidFill>
                <a:latin typeface="Arial" pitchFamily="34" charset="0"/>
                <a:cs typeface="Arial" pitchFamily="34" charset="0"/>
              </a:rPr>
              <a:t>АУТОАНАМНЕЗА</a:t>
            </a:r>
            <a:endParaRPr lang="en-US" dirty="0" smtClean="0">
              <a:solidFill>
                <a:srgbClr val="FF0000"/>
              </a:solidFill>
              <a:latin typeface="Arial" pitchFamily="34" charset="0"/>
              <a:cs typeface="Arial" pitchFamily="34" charset="0"/>
            </a:endParaRPr>
          </a:p>
          <a:p>
            <a:pPr lvl="2"/>
            <a:r>
              <a:rPr lang="sr-Latn-CS" b="1" dirty="0" smtClean="0">
                <a:latin typeface="Arial" pitchFamily="34" charset="0"/>
                <a:cs typeface="Arial" pitchFamily="34" charset="0"/>
              </a:rPr>
              <a:t> </a:t>
            </a:r>
            <a:r>
              <a:rPr lang="sr-Latn-CS" dirty="0" smtClean="0">
                <a:latin typeface="Arial" pitchFamily="34" charset="0"/>
                <a:cs typeface="Arial" pitchFamily="34" charset="0"/>
              </a:rPr>
              <a:t>анамнестички подаци се прикупљају од самог болесника</a:t>
            </a:r>
            <a:endParaRPr lang="sr-Cyrl-CS" dirty="0" smtClean="0">
              <a:latin typeface="Arial" pitchFamily="34" charset="0"/>
              <a:cs typeface="Arial" pitchFamily="34" charset="0"/>
            </a:endParaRPr>
          </a:p>
          <a:p>
            <a:pPr lvl="2"/>
            <a:endParaRPr lang="en-US" dirty="0" smtClean="0">
              <a:solidFill>
                <a:srgbClr val="FF0000"/>
              </a:solidFill>
              <a:latin typeface="Arial" pitchFamily="34" charset="0"/>
              <a:cs typeface="Arial" pitchFamily="34" charset="0"/>
            </a:endParaRPr>
          </a:p>
          <a:p>
            <a:pPr lvl="1"/>
            <a:r>
              <a:rPr lang="sr-Latn-CS" b="1" dirty="0" smtClean="0">
                <a:solidFill>
                  <a:srgbClr val="FF0000"/>
                </a:solidFill>
                <a:latin typeface="Arial" pitchFamily="34" charset="0"/>
                <a:cs typeface="Arial" pitchFamily="34" charset="0"/>
              </a:rPr>
              <a:t> ХЕТЕРОАНАМНЕЗА</a:t>
            </a:r>
            <a:endParaRPr lang="en-US" dirty="0" smtClean="0">
              <a:solidFill>
                <a:srgbClr val="FF0000"/>
              </a:solidFill>
              <a:latin typeface="Arial" pitchFamily="34" charset="0"/>
              <a:cs typeface="Arial" pitchFamily="34" charset="0"/>
            </a:endParaRPr>
          </a:p>
          <a:p>
            <a:pPr lvl="2"/>
            <a:r>
              <a:rPr lang="sr-Latn-CS" b="1" dirty="0" smtClean="0">
                <a:latin typeface="Arial" pitchFamily="34" charset="0"/>
                <a:cs typeface="Arial" pitchFamily="34" charset="0"/>
              </a:rPr>
              <a:t> </a:t>
            </a:r>
            <a:r>
              <a:rPr lang="sr-Latn-CS" dirty="0" smtClean="0">
                <a:latin typeface="Arial" pitchFamily="34" charset="0"/>
                <a:cs typeface="Arial" pitchFamily="34" charset="0"/>
              </a:rPr>
              <a:t>чланови породице или лица из околине болесника</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тешко опште стање болесника: губитак свести</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928670"/>
            <a:ext cx="8572560" cy="5386090"/>
          </a:xfrm>
          <a:prstGeom prst="rect">
            <a:avLst/>
          </a:prstGeom>
        </p:spPr>
        <p:txBody>
          <a:bodyPr wrap="square">
            <a:spAutoFit/>
          </a:bodyPr>
          <a:lstStyle/>
          <a:p>
            <a:pPr lvl="0"/>
            <a:r>
              <a:rPr lang="en-US" sz="2000" b="1" dirty="0" smtClean="0">
                <a:solidFill>
                  <a:srgbClr val="FF0000"/>
                </a:solidFill>
                <a:latin typeface="Arial" pitchFamily="34" charset="0"/>
                <a:cs typeface="Arial" pitchFamily="34" charset="0"/>
              </a:rPr>
              <a:t>РЕДОСЛЕД И </a:t>
            </a:r>
            <a:r>
              <a:rPr lang="sr-Latn-CS" sz="2000" b="1" dirty="0" smtClean="0">
                <a:solidFill>
                  <a:srgbClr val="FF0000"/>
                </a:solidFill>
                <a:latin typeface="Arial" pitchFamily="34" charset="0"/>
                <a:cs typeface="Arial" pitchFamily="34" charset="0"/>
              </a:rPr>
              <a:t>НАЧИН УЗИМАЊА АНАМНЕСТИЧКИХ ПОДАТАКА</a:t>
            </a:r>
            <a:endParaRPr lang="sr-Cyrl-CS" sz="2000" b="1" dirty="0" smtClean="0">
              <a:solidFill>
                <a:srgbClr val="FF0000"/>
              </a:solidFill>
              <a:latin typeface="Arial" pitchFamily="34" charset="0"/>
              <a:cs typeface="Arial" pitchFamily="34" charset="0"/>
            </a:endParaRPr>
          </a:p>
          <a:p>
            <a:pPr lvl="0"/>
            <a:endParaRPr lang="en-US" sz="2000" dirty="0" smtClean="0">
              <a:solidFill>
                <a:srgbClr val="FF0000"/>
              </a:solidFill>
              <a:latin typeface="Arial" pitchFamily="34" charset="0"/>
              <a:cs typeface="Arial" pitchFamily="34" charset="0"/>
            </a:endParaRPr>
          </a:p>
          <a:p>
            <a:pPr lvl="0"/>
            <a:r>
              <a:rPr lang="sr-Latn-CS" b="1" dirty="0" smtClean="0">
                <a:latin typeface="Arial" pitchFamily="34" charset="0"/>
                <a:cs typeface="Arial" pitchFamily="34" charset="0"/>
              </a:rPr>
              <a:t> АНАМНЕЗА има више делова са специфичним циљевима:</a:t>
            </a:r>
            <a:endParaRPr lang="sr-Cyrl-CS" b="1" dirty="0" smtClean="0">
              <a:latin typeface="Arial" pitchFamily="34" charset="0"/>
              <a:cs typeface="Arial" pitchFamily="34" charset="0"/>
            </a:endParaRPr>
          </a:p>
          <a:p>
            <a:pPr lvl="0"/>
            <a:endParaRPr lang="en-US" dirty="0" smtClean="0">
              <a:latin typeface="Arial" pitchFamily="34" charset="0"/>
              <a:cs typeface="Arial" pitchFamily="34" charset="0"/>
            </a:endParaRPr>
          </a:p>
          <a:p>
            <a:pPr lvl="1"/>
            <a:r>
              <a:rPr lang="sr-Latn-CS" b="1" dirty="0" smtClean="0">
                <a:latin typeface="Arial" pitchFamily="34" charset="0"/>
                <a:cs typeface="Arial" pitchFamily="34" charset="0"/>
              </a:rPr>
              <a:t> </a:t>
            </a:r>
            <a:r>
              <a:rPr lang="sr-Latn-CS" b="1" dirty="0" smtClean="0">
                <a:solidFill>
                  <a:srgbClr val="FF0000"/>
                </a:solidFill>
                <a:latin typeface="Arial" pitchFamily="34" charset="0"/>
                <a:cs typeface="Arial" pitchFamily="34" charset="0"/>
              </a:rPr>
              <a:t>ПОДАЦИ О ИДЕНТИТЕТУ БОЛЕСНИКА </a:t>
            </a:r>
            <a:r>
              <a:rPr lang="sr-Latn-CS" b="1" dirty="0" smtClean="0">
                <a:latin typeface="Arial" pitchFamily="34" charset="0"/>
                <a:cs typeface="Arial" pitchFamily="34" charset="0"/>
              </a:rPr>
              <a:t>(административни подаци)</a:t>
            </a:r>
            <a:endParaRPr lang="en-US" dirty="0" smtClean="0">
              <a:latin typeface="Arial" pitchFamily="34" charset="0"/>
              <a:cs typeface="Arial" pitchFamily="34" charset="0"/>
            </a:endParaRPr>
          </a:p>
          <a:p>
            <a:pPr lvl="1"/>
            <a:r>
              <a:rPr lang="sr-Latn-CS" b="1" dirty="0" smtClean="0">
                <a:latin typeface="Arial" pitchFamily="34" charset="0"/>
                <a:cs typeface="Arial" pitchFamily="34" charset="0"/>
              </a:rPr>
              <a:t> </a:t>
            </a:r>
            <a:r>
              <a:rPr lang="sr-Latn-CS" b="1" dirty="0" smtClean="0">
                <a:solidFill>
                  <a:srgbClr val="FF0000"/>
                </a:solidFill>
                <a:latin typeface="Arial" pitchFamily="34" charset="0"/>
                <a:cs typeface="Arial" pitchFamily="34" charset="0"/>
              </a:rPr>
              <a:t>САДАШЊА БОЛЕСТ </a:t>
            </a:r>
            <a:r>
              <a:rPr lang="sr-Latn-CS" b="1" dirty="0" smtClean="0">
                <a:latin typeface="Arial" pitchFamily="34" charset="0"/>
                <a:cs typeface="Arial" pitchFamily="34" charset="0"/>
              </a:rPr>
              <a:t>(</a:t>
            </a:r>
            <a:r>
              <a:rPr lang="sr-Latn-CS" b="1" i="1" dirty="0" smtClean="0">
                <a:latin typeface="Arial" pitchFamily="34" charset="0"/>
                <a:cs typeface="Arial" pitchFamily="34" charset="0"/>
              </a:rPr>
              <a:t>Anamnesis morbi</a:t>
            </a:r>
            <a:r>
              <a:rPr lang="sr-Latn-CS" b="1" dirty="0" smtClean="0">
                <a:latin typeface="Arial" pitchFamily="34" charset="0"/>
                <a:cs typeface="Arial" pitchFamily="34" charset="0"/>
              </a:rPr>
              <a:t>)</a:t>
            </a:r>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ГЛАВНЕ ТЕГОБЕ</a:t>
            </a:r>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БЛИЖА/ПРЕЦИЗНИЈА АНАМНЕ</a:t>
            </a:r>
            <a:r>
              <a:rPr lang="sr-Cyrl-CS" b="1" dirty="0" smtClean="0">
                <a:latin typeface="Arial" pitchFamily="34" charset="0"/>
                <a:cs typeface="Arial" pitchFamily="34" charset="0"/>
              </a:rPr>
              <a:t>З</a:t>
            </a:r>
            <a:r>
              <a:rPr lang="sr-Latn-CS" b="1" dirty="0" smtClean="0">
                <a:latin typeface="Arial" pitchFamily="34" charset="0"/>
                <a:cs typeface="Arial" pitchFamily="34" charset="0"/>
              </a:rPr>
              <a:t>А</a:t>
            </a:r>
            <a:endParaRPr lang="en-US" dirty="0" smtClean="0">
              <a:latin typeface="Arial" pitchFamily="34" charset="0"/>
              <a:cs typeface="Arial" pitchFamily="34" charset="0"/>
            </a:endParaRPr>
          </a:p>
          <a:p>
            <a:r>
              <a:rPr lang="sr-Latn-CS" b="1" dirty="0" smtClean="0">
                <a:latin typeface="Arial" pitchFamily="34" charset="0"/>
                <a:cs typeface="Arial" pitchFamily="34" charset="0"/>
              </a:rPr>
              <a:t>                АНАМНЕЗА ПО СИСТЕМИМА</a:t>
            </a:r>
            <a:endParaRPr lang="en-US" dirty="0" smtClean="0">
              <a:latin typeface="Arial" pitchFamily="34" charset="0"/>
              <a:cs typeface="Arial" pitchFamily="34" charset="0"/>
            </a:endParaRPr>
          </a:p>
          <a:p>
            <a:pPr lvl="2"/>
            <a:r>
              <a:rPr lang="en-US" b="1" dirty="0" smtClean="0">
                <a:latin typeface="Arial" pitchFamily="34" charset="0"/>
                <a:cs typeface="Arial" pitchFamily="34" charset="0"/>
              </a:rPr>
              <a:t> </a:t>
            </a:r>
            <a:r>
              <a:rPr lang="sr-Latn-CS" b="1" dirty="0" smtClean="0">
                <a:latin typeface="Arial" pitchFamily="34" charset="0"/>
                <a:cs typeface="Arial" pitchFamily="34" charset="0"/>
              </a:rPr>
              <a:t>опште појаве</a:t>
            </a:r>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респираторни систем</a:t>
            </a:r>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кардиоваскуларни систем</a:t>
            </a:r>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гастроинтестинални систем</a:t>
            </a:r>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хематопоезни систем</a:t>
            </a:r>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ендокрини система</a:t>
            </a:r>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урогенитални систем</a:t>
            </a:r>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локомоторни систем</a:t>
            </a:r>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централни нервни систем</a:t>
            </a:r>
            <a:endParaRPr lang="en-US" dirty="0" smtClean="0">
              <a:latin typeface="Arial" pitchFamily="34" charset="0"/>
              <a:cs typeface="Arial" pitchFamily="34" charset="0"/>
            </a:endParaRPr>
          </a:p>
          <a:p>
            <a:pPr lvl="1"/>
            <a:r>
              <a:rPr lang="sr-Latn-CS" b="1" dirty="0" smtClean="0">
                <a:latin typeface="Arial" pitchFamily="34" charset="0"/>
                <a:cs typeface="Arial" pitchFamily="34" charset="0"/>
              </a:rPr>
              <a:t> </a:t>
            </a:r>
            <a:r>
              <a:rPr lang="sr-Latn-CS" b="1" dirty="0" smtClean="0">
                <a:solidFill>
                  <a:srgbClr val="FF0000"/>
                </a:solidFill>
                <a:latin typeface="Arial" pitchFamily="34" charset="0"/>
                <a:cs typeface="Arial" pitchFamily="34" charset="0"/>
              </a:rPr>
              <a:t>ЛИЧНА АНАМНАНЕЗА </a:t>
            </a:r>
            <a:r>
              <a:rPr lang="sr-Latn-CS" b="1" dirty="0" smtClean="0">
                <a:latin typeface="Arial" pitchFamily="34" charset="0"/>
                <a:cs typeface="Arial" pitchFamily="34" charset="0"/>
              </a:rPr>
              <a:t>(</a:t>
            </a:r>
            <a:r>
              <a:rPr lang="sr-Latn-CS" b="1" i="1" dirty="0" smtClean="0">
                <a:latin typeface="Arial" pitchFamily="34" charset="0"/>
                <a:cs typeface="Arial" pitchFamily="34" charset="0"/>
              </a:rPr>
              <a:t>Anamnesis vitae</a:t>
            </a:r>
            <a:r>
              <a:rPr lang="sr-Latn-CS" b="1" dirty="0" smtClean="0">
                <a:latin typeface="Arial" pitchFamily="34" charset="0"/>
                <a:cs typeface="Arial" pitchFamily="34" charset="0"/>
              </a:rPr>
              <a:t>)</a:t>
            </a:r>
            <a:endParaRPr lang="en-US" dirty="0" smtClean="0">
              <a:latin typeface="Arial" pitchFamily="34" charset="0"/>
              <a:cs typeface="Arial" pitchFamily="34" charset="0"/>
            </a:endParaRPr>
          </a:p>
          <a:p>
            <a:pPr lvl="1"/>
            <a:r>
              <a:rPr lang="sr-Latn-CS" b="1" dirty="0" smtClean="0">
                <a:solidFill>
                  <a:srgbClr val="FF0000"/>
                </a:solidFill>
                <a:latin typeface="Arial" pitchFamily="34" charset="0"/>
                <a:cs typeface="Arial" pitchFamily="34" charset="0"/>
              </a:rPr>
              <a:t> ПОРОДИЧНА АНАМНЕЗА </a:t>
            </a:r>
            <a:r>
              <a:rPr lang="sr-Latn-CS" b="1" dirty="0" smtClean="0">
                <a:latin typeface="Arial" pitchFamily="34" charset="0"/>
                <a:cs typeface="Arial" pitchFamily="34" charset="0"/>
              </a:rPr>
              <a:t>(</a:t>
            </a:r>
            <a:r>
              <a:rPr lang="sr-Latn-CS" b="1" i="1" dirty="0" smtClean="0">
                <a:latin typeface="Arial" pitchFamily="34" charset="0"/>
                <a:cs typeface="Arial" pitchFamily="34" charset="0"/>
              </a:rPr>
              <a:t>Anamnesis familliae</a:t>
            </a:r>
            <a:r>
              <a:rPr lang="sr-Latn-CS" b="1" dirty="0" smtClean="0">
                <a:latin typeface="Arial" pitchFamily="34" charset="0"/>
                <a:cs typeface="Arial" pitchFamily="34" charset="0"/>
              </a:rPr>
              <a:t>)</a:t>
            </a:r>
            <a:endParaRPr lang="en-US" dirty="0" smtClean="0">
              <a:latin typeface="Arial" pitchFamily="34" charset="0"/>
              <a:cs typeface="Arial" pitchFamily="34" charset="0"/>
            </a:endParaRPr>
          </a:p>
          <a:p>
            <a:pPr lvl="1"/>
            <a:r>
              <a:rPr lang="sr-Latn-CS" b="1" dirty="0" smtClean="0">
                <a:solidFill>
                  <a:srgbClr val="FF0000"/>
                </a:solidFill>
                <a:latin typeface="Arial" pitchFamily="34" charset="0"/>
                <a:cs typeface="Arial" pitchFamily="34" charset="0"/>
              </a:rPr>
              <a:t> СОЦИЈАЛНО-ЕПИДЕМИОЛОШКА АНАМНЕЗА</a:t>
            </a:r>
            <a:endParaRPr lang="en-US" b="1" dirty="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14480" y="1571612"/>
            <a:ext cx="5857900" cy="3908762"/>
          </a:xfrm>
          <a:prstGeom prst="rect">
            <a:avLst/>
          </a:prstGeom>
        </p:spPr>
        <p:txBody>
          <a:bodyPr wrap="square">
            <a:spAutoFit/>
          </a:bodyPr>
          <a:lstStyle/>
          <a:p>
            <a:endParaRPr lang="en-US" sz="2000" dirty="0" smtClean="0">
              <a:latin typeface="Arial" pitchFamily="34" charset="0"/>
              <a:cs typeface="Arial" pitchFamily="34" charset="0"/>
            </a:endParaRPr>
          </a:p>
          <a:p>
            <a:pPr lvl="1"/>
            <a:r>
              <a:rPr lang="sr-Latn-CS" sz="2000" b="1" dirty="0" smtClean="0">
                <a:solidFill>
                  <a:srgbClr val="FF0000"/>
                </a:solidFill>
                <a:latin typeface="Arial" pitchFamily="34" charset="0"/>
                <a:cs typeface="Arial" pitchFamily="34" charset="0"/>
              </a:rPr>
              <a:t>ПОДАЦИ О ИДЕНТИТЕТУ БОЛЕСНИКА </a:t>
            </a:r>
            <a:r>
              <a:rPr lang="sr-Latn-CS" b="1" dirty="0" smtClean="0">
                <a:latin typeface="Arial" pitchFamily="34" charset="0"/>
                <a:cs typeface="Arial" pitchFamily="34" charset="0"/>
              </a:rPr>
              <a:t>(административни подаци)</a:t>
            </a:r>
            <a:endParaRPr lang="sr-Cyrl-CS" b="1" dirty="0" smtClean="0">
              <a:latin typeface="Arial" pitchFamily="34" charset="0"/>
              <a:cs typeface="Arial" pitchFamily="34" charset="0"/>
            </a:endParaRPr>
          </a:p>
          <a:p>
            <a:pPr lvl="1"/>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презиме и име болесника</a:t>
            </a:r>
            <a:endParaRPr lang="sr-Cyrl-CS" b="1" dirty="0" smtClean="0">
              <a:latin typeface="Arial" pitchFamily="34" charset="0"/>
              <a:cs typeface="Arial" pitchFamily="34" charset="0"/>
            </a:endParaRPr>
          </a:p>
          <a:p>
            <a:pPr lvl="2"/>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датум рођења</a:t>
            </a:r>
            <a:endParaRPr lang="sr-Cyrl-CS" b="1" dirty="0" smtClean="0">
              <a:latin typeface="Arial" pitchFamily="34" charset="0"/>
              <a:cs typeface="Arial" pitchFamily="34" charset="0"/>
            </a:endParaRPr>
          </a:p>
          <a:p>
            <a:pPr lvl="2"/>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место рођења</a:t>
            </a:r>
            <a:endParaRPr lang="sr-Cyrl-CS" b="1" dirty="0" smtClean="0">
              <a:latin typeface="Arial" pitchFamily="34" charset="0"/>
              <a:cs typeface="Arial" pitchFamily="34" charset="0"/>
            </a:endParaRPr>
          </a:p>
          <a:p>
            <a:pPr lvl="2"/>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место боравка</a:t>
            </a:r>
            <a:endParaRPr lang="sr-Cyrl-CS" b="1" dirty="0" smtClean="0">
              <a:latin typeface="Arial" pitchFamily="34" charset="0"/>
              <a:cs typeface="Arial" pitchFamily="34" charset="0"/>
            </a:endParaRPr>
          </a:p>
          <a:p>
            <a:pPr lvl="2"/>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занимање</a:t>
            </a:r>
            <a:endParaRPr lang="sr-Cyrl-CS" b="1" dirty="0" smtClean="0">
              <a:latin typeface="Arial" pitchFamily="34" charset="0"/>
              <a:cs typeface="Arial" pitchFamily="34" charset="0"/>
            </a:endParaRPr>
          </a:p>
          <a:p>
            <a:pPr lvl="2"/>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датум пријема</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40" y="642918"/>
            <a:ext cx="8572560" cy="5878532"/>
          </a:xfrm>
          <a:prstGeom prst="rect">
            <a:avLst/>
          </a:prstGeom>
        </p:spPr>
        <p:txBody>
          <a:bodyPr wrap="square">
            <a:spAutoFit/>
          </a:bodyPr>
          <a:lstStyle/>
          <a:p>
            <a:r>
              <a:rPr lang="sr-Latn-CS" sz="2000" b="1" dirty="0" smtClean="0">
                <a:solidFill>
                  <a:srgbClr val="FF0000"/>
                </a:solidFill>
                <a:latin typeface="Arial" pitchFamily="34" charset="0"/>
                <a:cs typeface="Arial" pitchFamily="34" charset="0"/>
              </a:rPr>
              <a:t>ИСПИТИВАЊЕ ПО СИСТЕМИМА:</a:t>
            </a:r>
          </a:p>
          <a:p>
            <a:endParaRPr lang="en-US" sz="2000" dirty="0" smtClean="0">
              <a:solidFill>
                <a:srgbClr val="FF0000"/>
              </a:solidFill>
              <a:latin typeface="Arial" pitchFamily="34" charset="0"/>
              <a:cs typeface="Arial" pitchFamily="34" charset="0"/>
            </a:endParaRPr>
          </a:p>
          <a:p>
            <a:pPr lvl="1"/>
            <a:r>
              <a:rPr lang="sr-Latn-CS" b="1" dirty="0" smtClean="0">
                <a:solidFill>
                  <a:srgbClr val="FF0000"/>
                </a:solidFill>
                <a:latin typeface="Arial" pitchFamily="34" charset="0"/>
                <a:cs typeface="Arial" pitchFamily="34" charset="0"/>
              </a:rPr>
              <a:t> ОПШТЕ ПОЈАВЕ</a:t>
            </a:r>
            <a:endParaRPr lang="en-US" dirty="0" smtClean="0">
              <a:solidFill>
                <a:srgbClr val="FF0000"/>
              </a:solidFill>
              <a:latin typeface="Arial" pitchFamily="34" charset="0"/>
              <a:cs typeface="Arial" pitchFamily="34" charset="0"/>
            </a:endParaRPr>
          </a:p>
          <a:p>
            <a:pPr lvl="2"/>
            <a:r>
              <a:rPr lang="sr-Latn-CS" dirty="0" smtClean="0">
                <a:latin typeface="Arial" pitchFamily="34" charset="0"/>
                <a:cs typeface="Arial" pitchFamily="34" charset="0"/>
              </a:rPr>
              <a:t> Да ли сте имали </a:t>
            </a:r>
            <a:r>
              <a:rPr lang="sr-Latn-CS" b="1" dirty="0" smtClean="0">
                <a:latin typeface="Arial" pitchFamily="34" charset="0"/>
                <a:cs typeface="Arial" pitchFamily="34" charset="0"/>
              </a:rPr>
              <a:t>повишену телесну температуру </a:t>
            </a:r>
            <a:r>
              <a:rPr lang="sr-Latn-CS" dirty="0" smtClean="0">
                <a:latin typeface="Arial" pitchFamily="34" charset="0"/>
                <a:cs typeface="Arial" pitchFamily="34" charset="0"/>
              </a:rPr>
              <a:t>и како се кретала?</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(Да ли је била удружена са језом, дрхтавицом?)</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Да ли имате </a:t>
            </a:r>
            <a:r>
              <a:rPr lang="sr-Latn-CS" b="1" dirty="0" smtClean="0">
                <a:latin typeface="Arial" pitchFamily="34" charset="0"/>
                <a:cs typeface="Arial" pitchFamily="34" charset="0"/>
              </a:rPr>
              <a:t>појачано знојење</a:t>
            </a:r>
            <a:r>
              <a:rPr lang="sr-Latn-CS" dirty="0" smtClean="0">
                <a:latin typeface="Arial" pitchFamily="34" charset="0"/>
                <a:cs typeface="Arial" pitchFamily="34" charset="0"/>
              </a:rPr>
              <a:t>? (Да ли се знојите, обилно, дању, ноћу?)</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рано јутарње знојење у туберкулози</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појачано знојење у реуматској грозници, сепси, лимфогрануломатози</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Да ли имате </a:t>
            </a:r>
            <a:r>
              <a:rPr lang="sr-Latn-CS" b="1" dirty="0" smtClean="0">
                <a:latin typeface="Arial" pitchFamily="34" charset="0"/>
                <a:cs typeface="Arial" pitchFamily="34" charset="0"/>
              </a:rPr>
              <a:t>осећај малаксалости</a:t>
            </a:r>
            <a:r>
              <a:rPr lang="sr-Latn-CS" dirty="0" smtClean="0">
                <a:latin typeface="Arial" pitchFamily="34" charset="0"/>
                <a:cs typeface="Arial" pitchFamily="34" charset="0"/>
              </a:rPr>
              <a:t>? (Да ли сте малаксали?)</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продром у инфективне болести</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електр</a:t>
            </a:r>
            <a:r>
              <a:rPr lang="en-US" dirty="0" smtClean="0">
                <a:latin typeface="Arial" pitchFamily="34" charset="0"/>
                <a:cs typeface="Arial" pitchFamily="34" charset="0"/>
              </a:rPr>
              <a:t>о</a:t>
            </a:r>
            <a:r>
              <a:rPr lang="sr-Latn-CS" dirty="0" smtClean="0">
                <a:latin typeface="Arial" pitchFamily="34" charset="0"/>
                <a:cs typeface="Arial" pitchFamily="34" charset="0"/>
              </a:rPr>
              <a:t>литски дисбаланс</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неуромишићна обољења</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ендокринолошка обољења: инсуфицијенција надбубрега</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кардиолошка обољења: инсуфицијенција миокарда</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Да ли сте изгубили </a:t>
            </a:r>
            <a:r>
              <a:rPr lang="sr-Latn-CS" b="1" dirty="0" smtClean="0">
                <a:latin typeface="Arial" pitchFamily="34" charset="0"/>
                <a:cs typeface="Arial" pitchFamily="34" charset="0"/>
              </a:rPr>
              <a:t>у телесној тежини</a:t>
            </a:r>
            <a:r>
              <a:rPr lang="sr-Latn-CS" dirty="0" smtClean="0">
                <a:latin typeface="Arial" pitchFamily="34" charset="0"/>
                <a:cs typeface="Arial" pitchFamily="34" charset="0"/>
              </a:rPr>
              <a:t>? </a:t>
            </a:r>
            <a:endParaRPr lang="en-US" dirty="0" smtClean="0">
              <a:latin typeface="Arial" pitchFamily="34" charset="0"/>
              <a:cs typeface="Arial" pitchFamily="34" charset="0"/>
            </a:endParaRPr>
          </a:p>
          <a:p>
            <a:r>
              <a:rPr lang="sr-Cyrl-CS" dirty="0" smtClean="0">
                <a:latin typeface="Arial" pitchFamily="34" charset="0"/>
                <a:cs typeface="Arial" pitchFamily="34" charset="0"/>
              </a:rPr>
              <a:t>  </a:t>
            </a:r>
            <a:r>
              <a:rPr lang="sr-Latn-CS" dirty="0" smtClean="0">
                <a:latin typeface="Arial" pitchFamily="34" charset="0"/>
                <a:cs typeface="Arial" pitchFamily="34" charset="0"/>
              </a:rPr>
              <a:t>              (Да ли вам се смањила телесна тежина, колико и за које време?) </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неадекватна исхрана (малнутриција)</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обољења дигестивног тракта</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велики губитак воде из организма</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повећана разградња организма због повишеног метаболизма </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у тиреотоксикози</a:t>
            </a:r>
            <a:endParaRPr lang="en-US" dirty="0" smtClean="0">
              <a:latin typeface="Arial" pitchFamily="34" charset="0"/>
              <a:cs typeface="Arial" pitchFamily="34" charset="0"/>
            </a:endParaRPr>
          </a:p>
          <a:p>
            <a:r>
              <a:rPr lang="sr-Cyrl-CS" b="1" dirty="0" smtClean="0">
                <a:solidFill>
                  <a:srgbClr val="FF0000"/>
                </a:solidFill>
                <a:latin typeface="Arial" pitchFamily="34" charset="0"/>
                <a:cs typeface="Arial" pitchFamily="34" charset="0"/>
              </a:rPr>
              <a:t>         ИСПИТИВАЊЕ ПО СИСТЕМИМА</a:t>
            </a:r>
            <a:r>
              <a:rPr lang="sr-Cyrl-CS" b="1" dirty="0" smtClean="0">
                <a:latin typeface="Arial" pitchFamily="34" charset="0"/>
                <a:cs typeface="Arial" pitchFamily="34" charset="0"/>
              </a:rPr>
              <a:t>:</a:t>
            </a:r>
            <a:endParaRPr lang="sr-Latn-CS" b="1" dirty="0" smtClean="0">
              <a:latin typeface="Arial" pitchFamily="34" charset="0"/>
              <a:cs typeface="Arial" pitchFamily="34" charset="0"/>
            </a:endParaRPr>
          </a:p>
          <a:p>
            <a:r>
              <a:rPr lang="sr-Latn-CS" b="1" dirty="0" smtClean="0">
                <a:latin typeface="Arial" pitchFamily="34" charset="0"/>
                <a:cs typeface="Arial" pitchFamily="34" charset="0"/>
              </a:rPr>
              <a:t>                  </a:t>
            </a:r>
            <a:r>
              <a:rPr lang="sr-Cyrl-CS" b="1" dirty="0" smtClean="0">
                <a:latin typeface="Arial" pitchFamily="34" charset="0"/>
                <a:cs typeface="Arial" pitchFamily="34" charset="0"/>
              </a:rPr>
              <a:t>Да ли имају симптоме напред наведених органских система?</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662" y="928670"/>
            <a:ext cx="7358114" cy="5447645"/>
          </a:xfrm>
          <a:prstGeom prst="rect">
            <a:avLst/>
          </a:prstGeom>
        </p:spPr>
        <p:txBody>
          <a:bodyPr wrap="square">
            <a:spAutoFit/>
          </a:bodyPr>
          <a:lstStyle/>
          <a:p>
            <a:pPr lvl="0"/>
            <a:r>
              <a:rPr lang="sr-Latn-CS" sz="2000" b="1" dirty="0" smtClean="0">
                <a:solidFill>
                  <a:srgbClr val="FF0000"/>
                </a:solidFill>
                <a:latin typeface="Arial" pitchFamily="34" charset="0"/>
                <a:cs typeface="Arial" pitchFamily="34" charset="0"/>
              </a:rPr>
              <a:t>ЛИЧНА АНАМНЕЗА </a:t>
            </a:r>
            <a:r>
              <a:rPr lang="sr-Latn-CS" b="1" dirty="0" smtClean="0">
                <a:latin typeface="Arial" pitchFamily="34" charset="0"/>
                <a:cs typeface="Arial" pitchFamily="34" charset="0"/>
              </a:rPr>
              <a:t>- подаци о прошлим болестима</a:t>
            </a:r>
            <a:endParaRPr lang="en-US" dirty="0" smtClean="0">
              <a:latin typeface="Arial" pitchFamily="34" charset="0"/>
              <a:cs typeface="Arial" pitchFamily="34" charset="0"/>
            </a:endParaRPr>
          </a:p>
          <a:p>
            <a:pPr lvl="1"/>
            <a:endParaRPr lang="sr-Cyrl-CS" b="1" dirty="0" smtClean="0">
              <a:latin typeface="Arial" pitchFamily="34" charset="0"/>
              <a:cs typeface="Arial" pitchFamily="34" charset="0"/>
            </a:endParaRPr>
          </a:p>
          <a:p>
            <a:pPr lvl="1"/>
            <a:r>
              <a:rPr lang="sr-Latn-CS" b="1" dirty="0" smtClean="0">
                <a:latin typeface="Arial" pitchFamily="34" charset="0"/>
                <a:cs typeface="Arial" pitchFamily="34" charset="0"/>
              </a:rPr>
              <a:t> РАНИЈЕ ПРЕЛЕЖАНЕ БОЛЕСТИ</a:t>
            </a:r>
            <a:endParaRPr lang="en-US" dirty="0" smtClean="0">
              <a:latin typeface="Arial" pitchFamily="34" charset="0"/>
              <a:cs typeface="Arial" pitchFamily="34" charset="0"/>
            </a:endParaRPr>
          </a:p>
          <a:p>
            <a:pPr lvl="1"/>
            <a:r>
              <a:rPr lang="sr-Latn-CS" b="1" dirty="0" smtClean="0">
                <a:latin typeface="Arial" pitchFamily="34" charset="0"/>
                <a:cs typeface="Arial" pitchFamily="34" charset="0"/>
              </a:rPr>
              <a:t> </a:t>
            </a:r>
            <a:endParaRPr lang="sr-Cyrl-CS" b="1" dirty="0" smtClean="0">
              <a:latin typeface="Arial" pitchFamily="34" charset="0"/>
              <a:cs typeface="Arial" pitchFamily="34" charset="0"/>
            </a:endParaRPr>
          </a:p>
          <a:p>
            <a:pPr lvl="1"/>
            <a:r>
              <a:rPr lang="sr-Cyrl-CS" b="1" dirty="0" smtClean="0">
                <a:latin typeface="Arial" pitchFamily="34" charset="0"/>
                <a:cs typeface="Arial" pitchFamily="34" charset="0"/>
              </a:rPr>
              <a:t> </a:t>
            </a:r>
            <a:r>
              <a:rPr lang="sr-Latn-CS" b="1" dirty="0" smtClean="0">
                <a:latin typeface="Arial" pitchFamily="34" charset="0"/>
                <a:cs typeface="Arial" pitchFamily="34" charset="0"/>
              </a:rPr>
              <a:t>РАНИЈА ЛЕЧЕЊА У БОЛНИЧКИМ УСТАНОВАМА</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интернистичке интервенције</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хируршке интервенциј</a:t>
            </a:r>
            <a:r>
              <a:rPr lang="sr-Cyrl-CS" dirty="0" smtClean="0">
                <a:latin typeface="Arial" pitchFamily="34" charset="0"/>
                <a:cs typeface="Arial" pitchFamily="34" charset="0"/>
              </a:rPr>
              <a:t>е </a:t>
            </a:r>
            <a:endParaRPr lang="en-US" dirty="0" smtClean="0">
              <a:latin typeface="Arial" pitchFamily="34" charset="0"/>
              <a:cs typeface="Arial" pitchFamily="34" charset="0"/>
            </a:endParaRPr>
          </a:p>
          <a:p>
            <a:pPr lvl="0"/>
            <a:endParaRPr lang="sr-Cyrl-CS" sz="2000" b="1" dirty="0" smtClean="0">
              <a:solidFill>
                <a:srgbClr val="FF0000"/>
              </a:solidFill>
              <a:latin typeface="Arial" pitchFamily="34" charset="0"/>
              <a:cs typeface="Arial" pitchFamily="34" charset="0"/>
            </a:endParaRPr>
          </a:p>
          <a:p>
            <a:pPr lvl="0"/>
            <a:r>
              <a:rPr lang="sr-Latn-CS" sz="2000" b="1" dirty="0" smtClean="0">
                <a:solidFill>
                  <a:srgbClr val="FF0000"/>
                </a:solidFill>
                <a:latin typeface="Arial" pitchFamily="34" charset="0"/>
                <a:cs typeface="Arial" pitchFamily="34" charset="0"/>
              </a:rPr>
              <a:t>ПОРОДИЧНА АНАМНЕЗА </a:t>
            </a:r>
            <a:r>
              <a:rPr lang="sr-Latn-CS" b="1" dirty="0" smtClean="0">
                <a:latin typeface="Arial" pitchFamily="34" charset="0"/>
                <a:cs typeface="Arial" pitchFamily="34" charset="0"/>
              </a:rPr>
              <a:t>- подаци о болестима у породици</a:t>
            </a:r>
            <a:endParaRPr lang="en-US" dirty="0" smtClean="0">
              <a:latin typeface="Arial" pitchFamily="34" charset="0"/>
              <a:cs typeface="Arial" pitchFamily="34" charset="0"/>
            </a:endParaRPr>
          </a:p>
          <a:p>
            <a:pPr lvl="1"/>
            <a:r>
              <a:rPr lang="sr-Latn-CS" b="1" dirty="0" smtClean="0">
                <a:latin typeface="Arial" pitchFamily="34" charset="0"/>
                <a:cs typeface="Arial" pitchFamily="34" charset="0"/>
              </a:rPr>
              <a:t> </a:t>
            </a:r>
            <a:endParaRPr lang="sr-Cyrl-CS" b="1" dirty="0" smtClean="0">
              <a:latin typeface="Arial" pitchFamily="34" charset="0"/>
              <a:cs typeface="Arial" pitchFamily="34" charset="0"/>
            </a:endParaRPr>
          </a:p>
          <a:p>
            <a:pPr lvl="1"/>
            <a:r>
              <a:rPr lang="sr-Latn-CS" b="1" dirty="0" smtClean="0">
                <a:latin typeface="Arial" pitchFamily="34" charset="0"/>
                <a:cs typeface="Arial" pitchFamily="34" charset="0"/>
              </a:rPr>
              <a:t>Да ли је неко у породици боловао од неке болести?</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туберкулоза</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болести срца</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болести бубрега</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повишен арт</a:t>
            </a:r>
            <a:r>
              <a:rPr lang="sr-Cyrl-CS" dirty="0" smtClean="0">
                <a:latin typeface="Arial" pitchFamily="34" charset="0"/>
                <a:cs typeface="Arial" pitchFamily="34" charset="0"/>
              </a:rPr>
              <a:t>е</a:t>
            </a:r>
            <a:r>
              <a:rPr lang="sr-Latn-CS" dirty="0" smtClean="0">
                <a:latin typeface="Arial" pitchFamily="34" charset="0"/>
                <a:cs typeface="Arial" pitchFamily="34" charset="0"/>
              </a:rPr>
              <a:t>ријски крвни притисак</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реуматизам</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шећерна болест</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епилепсија</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душевне болести</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алкохолиз</a:t>
            </a:r>
            <a:r>
              <a:rPr lang="sr-Cyrl-CS" dirty="0" smtClean="0">
                <a:latin typeface="Arial" pitchFamily="34" charset="0"/>
                <a:cs typeface="Arial" pitchFamily="34" charset="0"/>
              </a:rPr>
              <a:t>а</a:t>
            </a:r>
            <a:r>
              <a:rPr lang="sr-Latn-CS" dirty="0" smtClean="0">
                <a:latin typeface="Arial" pitchFamily="34" charset="0"/>
                <a:cs typeface="Arial" pitchFamily="34" charset="0"/>
              </a:rPr>
              <a:t>м</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малигна болест </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1472" y="1289953"/>
            <a:ext cx="8215370" cy="4832092"/>
          </a:xfrm>
          <a:prstGeom prst="rect">
            <a:avLst/>
          </a:prstGeom>
        </p:spPr>
        <p:txBody>
          <a:bodyPr wrap="square">
            <a:spAutoFit/>
          </a:bodyPr>
          <a:lstStyle/>
          <a:p>
            <a:r>
              <a:rPr lang="sr-Latn-CS" sz="2000" b="1" dirty="0" smtClean="0">
                <a:solidFill>
                  <a:srgbClr val="FF0000"/>
                </a:solidFill>
                <a:latin typeface="Arial" pitchFamily="34" charset="0"/>
                <a:cs typeface="Arial" pitchFamily="34" charset="0"/>
              </a:rPr>
              <a:t>СОЦИЈАЛНО-ЕПИДЕМИОЛОШКА АНАМНЕЗА </a:t>
            </a:r>
            <a:r>
              <a:rPr lang="sr-Cyrl-CS" sz="2000" b="1" dirty="0" smtClean="0">
                <a:solidFill>
                  <a:srgbClr val="FF0000"/>
                </a:solidFill>
                <a:latin typeface="Arial" pitchFamily="34" charset="0"/>
                <a:cs typeface="Arial" pitchFamily="34" charset="0"/>
              </a:rPr>
              <a:t>                              </a:t>
            </a:r>
            <a:r>
              <a:rPr lang="sr-Latn-CS" b="1" dirty="0" smtClean="0">
                <a:latin typeface="Arial" pitchFamily="34" charset="0"/>
                <a:cs typeface="Arial" pitchFamily="34" charset="0"/>
              </a:rPr>
              <a:t>– подаци о условима живота и рада</a:t>
            </a:r>
            <a:endParaRPr lang="sr-Cyrl-CS" b="1" dirty="0" smtClean="0">
              <a:latin typeface="Arial" pitchFamily="34" charset="0"/>
              <a:cs typeface="Arial" pitchFamily="34" charset="0"/>
            </a:endParaRPr>
          </a:p>
          <a:p>
            <a:endParaRPr lang="en-US" dirty="0" smtClean="0">
              <a:latin typeface="Arial" pitchFamily="34" charset="0"/>
              <a:cs typeface="Arial" pitchFamily="34" charset="0"/>
            </a:endParaRPr>
          </a:p>
          <a:p>
            <a:pPr lvl="1"/>
            <a:r>
              <a:rPr lang="sr-Latn-CS" b="1" dirty="0" smtClean="0">
                <a:latin typeface="Arial" pitchFamily="34" charset="0"/>
                <a:cs typeface="Arial" pitchFamily="34" charset="0"/>
              </a:rPr>
              <a:t>На појаву извесних обољења могу утицати лоши услови живота и рада </a:t>
            </a:r>
            <a:r>
              <a:rPr lang="sr-Cyrl-CS" b="1" dirty="0" smtClean="0">
                <a:latin typeface="Arial" pitchFamily="34" charset="0"/>
                <a:cs typeface="Arial" pitchFamily="34" charset="0"/>
              </a:rPr>
              <a:t>        </a:t>
            </a:r>
            <a:r>
              <a:rPr lang="sr-Latn-CS" b="1" dirty="0" smtClean="0">
                <a:latin typeface="Arial" pitchFamily="34" charset="0"/>
                <a:cs typeface="Arial" pitchFamily="34" charset="0"/>
              </a:rPr>
              <a:t>и због тога треба добро сагледати:</a:t>
            </a:r>
            <a:endParaRPr lang="sr-Cyrl-CS" b="1" dirty="0" smtClean="0">
              <a:latin typeface="Arial" pitchFamily="34" charset="0"/>
              <a:cs typeface="Arial" pitchFamily="34" charset="0"/>
            </a:endParaRPr>
          </a:p>
          <a:p>
            <a:pPr lvl="1"/>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услови становања</a:t>
            </a:r>
            <a:endParaRPr lang="sr-Cyrl-CS" b="1" dirty="0" smtClean="0">
              <a:latin typeface="Arial" pitchFamily="34" charset="0"/>
              <a:cs typeface="Arial" pitchFamily="34" charset="0"/>
            </a:endParaRPr>
          </a:p>
          <a:p>
            <a:pPr lvl="2"/>
            <a:endParaRPr lang="en-US" dirty="0" smtClean="0">
              <a:latin typeface="Arial" pitchFamily="34" charset="0"/>
              <a:cs typeface="Arial" pitchFamily="34" charset="0"/>
            </a:endParaRPr>
          </a:p>
          <a:p>
            <a:pPr lvl="2"/>
            <a:r>
              <a:rPr lang="sr-Latn-CS" b="1" dirty="0" smtClean="0">
                <a:latin typeface="Arial" pitchFamily="34" charset="0"/>
                <a:cs typeface="Arial" pitchFamily="34" charset="0"/>
              </a:rPr>
              <a:t> начин живота и исхране</a:t>
            </a:r>
            <a:endParaRPr lang="sr-Cyrl-CS" b="1" dirty="0" smtClean="0">
              <a:latin typeface="Arial" pitchFamily="34" charset="0"/>
              <a:cs typeface="Arial" pitchFamily="34" charset="0"/>
            </a:endParaRPr>
          </a:p>
          <a:p>
            <a:pPr lvl="2"/>
            <a:endParaRPr lang="en-US" dirty="0" smtClean="0">
              <a:latin typeface="Arial" pitchFamily="34" charset="0"/>
              <a:cs typeface="Arial" pitchFamily="34" charset="0"/>
            </a:endParaRPr>
          </a:p>
          <a:p>
            <a:pPr lvl="3"/>
            <a:r>
              <a:rPr lang="sr-Latn-CS" b="1" dirty="0" smtClean="0">
                <a:latin typeface="Arial" pitchFamily="34" charset="0"/>
                <a:cs typeface="Arial" pitchFamily="34" charset="0"/>
              </a:rPr>
              <a:t> </a:t>
            </a:r>
            <a:r>
              <a:rPr lang="sr-Latn-CS" dirty="0" smtClean="0">
                <a:latin typeface="Arial" pitchFamily="34" charset="0"/>
                <a:cs typeface="Arial" pitchFamily="34" charset="0"/>
              </a:rPr>
              <a:t>пушење цигарета</a:t>
            </a:r>
            <a:endParaRPr lang="en-US" dirty="0" smtClean="0">
              <a:latin typeface="Arial" pitchFamily="34" charset="0"/>
              <a:cs typeface="Arial" pitchFamily="34" charset="0"/>
            </a:endParaRPr>
          </a:p>
          <a:p>
            <a:pPr lvl="4"/>
            <a:r>
              <a:rPr lang="sr-Latn-CS" dirty="0" smtClean="0">
                <a:latin typeface="Arial" pitchFamily="34" charset="0"/>
                <a:cs typeface="Arial" pitchFamily="34" charset="0"/>
              </a:rPr>
              <a:t> колико цигарета дневно</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пијење алкохолних пића</a:t>
            </a:r>
            <a:endParaRPr lang="en-US" dirty="0" smtClean="0">
              <a:latin typeface="Arial" pitchFamily="34" charset="0"/>
              <a:cs typeface="Arial" pitchFamily="34" charset="0"/>
            </a:endParaRPr>
          </a:p>
          <a:p>
            <a:pPr lvl="4"/>
            <a:r>
              <a:rPr lang="sr-Latn-CS" dirty="0" smtClean="0">
                <a:latin typeface="Arial" pitchFamily="34" charset="0"/>
                <a:cs typeface="Arial" pitchFamily="34" charset="0"/>
              </a:rPr>
              <a:t> врста, количина</a:t>
            </a:r>
            <a:endParaRPr lang="en-US" dirty="0" smtClean="0">
              <a:latin typeface="Arial" pitchFamily="34" charset="0"/>
              <a:cs typeface="Arial" pitchFamily="34" charset="0"/>
            </a:endParaRPr>
          </a:p>
          <a:p>
            <a:pPr lvl="4"/>
            <a:r>
              <a:rPr lang="sr-Latn-CS" dirty="0" smtClean="0">
                <a:latin typeface="Arial" pitchFamily="34" charset="0"/>
                <a:cs typeface="Arial" pitchFamily="34" charset="0"/>
              </a:rPr>
              <a:t> свакодневно, повремено</a:t>
            </a:r>
            <a:endParaRPr lang="en-US" dirty="0" smtClean="0">
              <a:latin typeface="Arial" pitchFamily="34" charset="0"/>
              <a:cs typeface="Arial" pitchFamily="34" charset="0"/>
            </a:endParaRPr>
          </a:p>
          <a:p>
            <a:pPr lvl="3"/>
            <a:r>
              <a:rPr lang="sr-Latn-CS" dirty="0" smtClean="0">
                <a:latin typeface="Arial" pitchFamily="34" charset="0"/>
                <a:cs typeface="Arial" pitchFamily="34" charset="0"/>
              </a:rPr>
              <a:t> узимање дроге, седативних и других лекова </a:t>
            </a:r>
            <a:endParaRPr lang="en-US" dirty="0" smtClean="0">
              <a:latin typeface="Arial" pitchFamily="34" charset="0"/>
              <a:cs typeface="Arial" pitchFamily="34" charset="0"/>
            </a:endParaRPr>
          </a:p>
          <a:p>
            <a:pPr lvl="2"/>
            <a:r>
              <a:rPr lang="sr-Latn-CS" dirty="0" smtClean="0">
                <a:latin typeface="Arial" pitchFamily="34" charset="0"/>
                <a:cs typeface="Arial" pitchFamily="34" charset="0"/>
              </a:rPr>
              <a:t> </a:t>
            </a:r>
            <a:endParaRPr lang="sr-Cyrl-CS" dirty="0" smtClean="0">
              <a:latin typeface="Arial" pitchFamily="34" charset="0"/>
              <a:cs typeface="Arial" pitchFamily="34" charset="0"/>
            </a:endParaRPr>
          </a:p>
          <a:p>
            <a:pPr lvl="2"/>
            <a:r>
              <a:rPr lang="sr-Latn-CS" b="1" dirty="0" smtClean="0">
                <a:latin typeface="Arial" pitchFamily="34" charset="0"/>
                <a:cs typeface="Arial" pitchFamily="34" charset="0"/>
              </a:rPr>
              <a:t>врста посла и услови на послу</a:t>
            </a:r>
            <a:endParaRPr lang="en-US" dirty="0" smtClean="0">
              <a:latin typeface="Arial" pitchFamily="34" charset="0"/>
              <a:cs typeface="Arial" pitchFamily="34" charset="0"/>
            </a:endParaRPr>
          </a:p>
          <a:p>
            <a:pPr lvl="3"/>
            <a:r>
              <a:rPr lang="sr-Latn-CS" b="1" dirty="0" smtClean="0">
                <a:latin typeface="Arial" pitchFamily="34" charset="0"/>
                <a:cs typeface="Arial" pitchFamily="34" charset="0"/>
              </a:rPr>
              <a:t> хигијенско-техничка заштита </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7"/>
          <p:cNvGrpSpPr>
            <a:grpSpLocks/>
          </p:cNvGrpSpPr>
          <p:nvPr/>
        </p:nvGrpSpPr>
        <p:grpSpPr bwMode="auto">
          <a:xfrm>
            <a:off x="285720" y="642918"/>
            <a:ext cx="8621713" cy="5929322"/>
            <a:chOff x="247197" y="1022656"/>
            <a:chExt cx="8621713" cy="5928990"/>
          </a:xfrm>
        </p:grpSpPr>
        <p:sp>
          <p:nvSpPr>
            <p:cNvPr id="4099" name="Rectangle 3"/>
            <p:cNvSpPr>
              <a:spLocks noChangeArrowheads="1"/>
            </p:cNvSpPr>
            <p:nvPr/>
          </p:nvSpPr>
          <p:spPr bwMode="auto">
            <a:xfrm>
              <a:off x="247197" y="1022656"/>
              <a:ext cx="8621713" cy="931408"/>
            </a:xfrm>
            <a:prstGeom prst="rect">
              <a:avLst/>
            </a:prstGeom>
            <a:noFill/>
            <a:ln w="9525">
              <a:noFill/>
              <a:miter lim="800000"/>
              <a:headEnd/>
              <a:tailEnd/>
            </a:ln>
          </p:spPr>
          <p:txBody>
            <a:bodyPr wrap="none" anchor="ctr"/>
            <a:lstStyle/>
            <a:p>
              <a:pPr algn="ctr"/>
              <a:r>
                <a:rPr lang="sr-Latn-CS" altLang="en-US" sz="2000" b="1" dirty="0">
                  <a:solidFill>
                    <a:srgbClr val="FF0000"/>
                  </a:solidFill>
                  <a:latin typeface="Arial" pitchFamily="34" charset="0"/>
                  <a:cs typeface="Arial" pitchFamily="34" charset="0"/>
                </a:rPr>
                <a:t>ОБЈЕКТИВАН (ФИЗИКАЛНИ) ПРЕГЛЕД БОЛЕСНИКА</a:t>
              </a:r>
            </a:p>
            <a:p>
              <a:pPr algn="ctr"/>
              <a:r>
                <a:rPr lang="sr-Cyrl-CS" altLang="en-US" b="1" dirty="0" smtClean="0">
                  <a:solidFill>
                    <a:srgbClr val="FF0000"/>
                  </a:solidFill>
                  <a:latin typeface="Arial" pitchFamily="34" charset="0"/>
                  <a:cs typeface="Arial" pitchFamily="34" charset="0"/>
                </a:rPr>
                <a:t> </a:t>
              </a:r>
            </a:p>
            <a:p>
              <a:pPr algn="ctr"/>
              <a:r>
                <a:rPr lang="sr-Latn-CS" altLang="en-US" b="1" dirty="0" smtClean="0">
                  <a:solidFill>
                    <a:srgbClr val="FF0000"/>
                  </a:solidFill>
                  <a:latin typeface="Arial" pitchFamily="34" charset="0"/>
                  <a:cs typeface="Arial" pitchFamily="34" charset="0"/>
                </a:rPr>
                <a:t>Методологија </a:t>
              </a:r>
              <a:r>
                <a:rPr lang="sr-Latn-CS" altLang="en-US" b="1" dirty="0">
                  <a:solidFill>
                    <a:srgbClr val="FF0000"/>
                  </a:solidFill>
                  <a:latin typeface="Arial" pitchFamily="34" charset="0"/>
                  <a:cs typeface="Arial" pitchFamily="34" charset="0"/>
                </a:rPr>
                <a:t>прикупљања </a:t>
              </a:r>
              <a:r>
                <a:rPr lang="sr-Latn-CS" altLang="en-US" b="1" dirty="0" smtClean="0">
                  <a:solidFill>
                    <a:srgbClr val="FF0000"/>
                  </a:solidFill>
                  <a:latin typeface="Arial" pitchFamily="34" charset="0"/>
                  <a:cs typeface="Arial" pitchFamily="34" charset="0"/>
                </a:rPr>
                <a:t>ЗНАКОВА </a:t>
              </a:r>
              <a:r>
                <a:rPr lang="sr-Latn-CS" altLang="en-US" b="1" dirty="0">
                  <a:solidFill>
                    <a:srgbClr val="FF0000"/>
                  </a:solidFill>
                  <a:latin typeface="Arial" pitchFamily="34" charset="0"/>
                  <a:cs typeface="Arial" pitchFamily="34" charset="0"/>
                </a:rPr>
                <a:t>болести</a:t>
              </a:r>
              <a:endParaRPr lang="en-US" altLang="en-US" b="1" dirty="0">
                <a:solidFill>
                  <a:srgbClr val="FF0000"/>
                </a:solidFill>
                <a:latin typeface="Arial" pitchFamily="34" charset="0"/>
                <a:cs typeface="Arial" pitchFamily="34" charset="0"/>
              </a:endParaRPr>
            </a:p>
          </p:txBody>
        </p:sp>
        <p:sp>
          <p:nvSpPr>
            <p:cNvPr id="4100" name="Rectangle 9"/>
            <p:cNvSpPr>
              <a:spLocks noChangeArrowheads="1"/>
            </p:cNvSpPr>
            <p:nvPr/>
          </p:nvSpPr>
          <p:spPr bwMode="auto">
            <a:xfrm>
              <a:off x="247197" y="2379902"/>
              <a:ext cx="8577263" cy="4571744"/>
            </a:xfrm>
            <a:prstGeom prst="rect">
              <a:avLst/>
            </a:prstGeom>
            <a:noFill/>
            <a:ln w="9525">
              <a:noFill/>
              <a:miter lim="800000"/>
              <a:headEnd/>
              <a:tailEnd/>
            </a:ln>
          </p:spPr>
          <p:txBody>
            <a:bodyPr wrap="none" anchor="ctr"/>
            <a:lstStyle/>
            <a:p>
              <a:pPr algn="just">
                <a:buClr>
                  <a:srgbClr val="C00000"/>
                </a:buClr>
              </a:pPr>
              <a:r>
                <a:rPr lang="sr-Cyrl-CS" altLang="en-US" b="1" dirty="0" smtClean="0">
                  <a:latin typeface="Arial" pitchFamily="34" charset="0"/>
                  <a:cs typeface="Arial" pitchFamily="34" charset="0"/>
                </a:rPr>
                <a:t>         Објективан преглед</a:t>
              </a:r>
            </a:p>
            <a:p>
              <a:pPr algn="just">
                <a:buClr>
                  <a:srgbClr val="C00000"/>
                </a:buClr>
              </a:pPr>
              <a:r>
                <a:rPr lang="sr-Cyrl-CS" altLang="en-US" b="1" dirty="0" smtClean="0">
                  <a:latin typeface="Arial" pitchFamily="34" charset="0"/>
                  <a:cs typeface="Arial" pitchFamily="34" charset="0"/>
                </a:rPr>
                <a:t>         </a:t>
              </a:r>
              <a:r>
                <a:rPr lang="sr-Cyrl-CS" altLang="en-US" dirty="0" smtClean="0">
                  <a:latin typeface="Arial" pitchFamily="34" charset="0"/>
                  <a:cs typeface="Arial" pitchFamily="34" charset="0"/>
                </a:rPr>
                <a:t>- прикупљање знакова болести ради постављања њене дијагнозе</a:t>
              </a:r>
            </a:p>
            <a:p>
              <a:pPr algn="just">
                <a:buClr>
                  <a:srgbClr val="C00000"/>
                </a:buClr>
              </a:pPr>
              <a:r>
                <a:rPr lang="sr-Cyrl-CS" altLang="en-US" dirty="0" smtClean="0">
                  <a:latin typeface="Arial" pitchFamily="34" charset="0"/>
                  <a:cs typeface="Arial" pitchFamily="34" charset="0"/>
                </a:rPr>
                <a:t>           применом 4 методе физикалног прегледа  </a:t>
              </a:r>
            </a:p>
            <a:p>
              <a:pPr algn="just">
                <a:buClr>
                  <a:srgbClr val="C00000"/>
                </a:buClr>
              </a:pPr>
              <a:r>
                <a:rPr lang="sr-Cyrl-CS" altLang="en-US" dirty="0" smtClean="0">
                  <a:latin typeface="Arial" pitchFamily="34" charset="0"/>
                  <a:cs typeface="Arial" pitchFamily="34" charset="0"/>
                </a:rPr>
                <a:t>           и спровођењем одређених клиничких мерења</a:t>
              </a:r>
              <a:endParaRPr lang="sr-Cyrl-CS" altLang="en-US" dirty="0">
                <a:latin typeface="Arial" pitchFamily="34" charset="0"/>
                <a:cs typeface="Arial" pitchFamily="34" charset="0"/>
              </a:endParaRPr>
            </a:p>
            <a:p>
              <a:pPr lvl="1" algn="just">
                <a:buClr>
                  <a:srgbClr val="C00000"/>
                </a:buClr>
              </a:pPr>
              <a:endParaRPr lang="sr-Cyrl-CS" altLang="en-US" b="1" dirty="0">
                <a:latin typeface="Arial" pitchFamily="34" charset="0"/>
                <a:cs typeface="Arial" pitchFamily="34" charset="0"/>
              </a:endParaRPr>
            </a:p>
            <a:p>
              <a:pPr lvl="1" algn="just">
                <a:buClr>
                  <a:srgbClr val="C00000"/>
                </a:buClr>
              </a:pPr>
              <a:r>
                <a:rPr lang="sr-Cyrl-CS" altLang="en-US" b="1" dirty="0" smtClean="0">
                  <a:solidFill>
                    <a:srgbClr val="FF0000"/>
                  </a:solidFill>
                  <a:latin typeface="Arial" pitchFamily="34" charset="0"/>
                  <a:cs typeface="Arial" pitchFamily="34" charset="0"/>
                </a:rPr>
                <a:t>ОСНОВНЕ МЕТОДЕ :</a:t>
              </a:r>
            </a:p>
            <a:p>
              <a:pPr marL="457200" lvl="2" algn="just">
                <a:buFontTx/>
                <a:buChar char="•"/>
              </a:pPr>
              <a:r>
                <a:rPr lang="sr-Cyrl-CS" altLang="en-US" b="1" dirty="0" smtClean="0">
                  <a:latin typeface="Arial" pitchFamily="34" charset="0"/>
                  <a:cs typeface="Arial" pitchFamily="34" charset="0"/>
                </a:rPr>
                <a:t> </a:t>
              </a:r>
              <a:r>
                <a:rPr lang="sr-Cyrl-CS" altLang="en-US" b="1" dirty="0">
                  <a:latin typeface="Arial" pitchFamily="34" charset="0"/>
                  <a:cs typeface="Arial" pitchFamily="34" charset="0"/>
                </a:rPr>
                <a:t>инспекција </a:t>
              </a:r>
              <a:r>
                <a:rPr lang="sr-Cyrl-CS" altLang="en-US" dirty="0">
                  <a:latin typeface="Arial" pitchFamily="34" charset="0"/>
                  <a:cs typeface="Arial" pitchFamily="34" charset="0"/>
                </a:rPr>
                <a:t>(посматрање</a:t>
              </a:r>
              <a:r>
                <a:rPr lang="sr-Cyrl-CS" altLang="en-US" dirty="0" smtClean="0">
                  <a:latin typeface="Arial" pitchFamily="34" charset="0"/>
                  <a:cs typeface="Arial" pitchFamily="34" charset="0"/>
                </a:rPr>
                <a:t>)</a:t>
              </a:r>
              <a:endParaRPr lang="sr-Cyrl-CS" altLang="en-US" dirty="0">
                <a:latin typeface="Arial" pitchFamily="34" charset="0"/>
                <a:cs typeface="Arial" pitchFamily="34" charset="0"/>
              </a:endParaRPr>
            </a:p>
            <a:p>
              <a:pPr marL="457200" lvl="2" algn="just">
                <a:buFontTx/>
                <a:buChar char="•"/>
              </a:pPr>
              <a:r>
                <a:rPr lang="sr-Cyrl-CS" altLang="en-US" b="1" dirty="0">
                  <a:latin typeface="Arial" pitchFamily="34" charset="0"/>
                  <a:cs typeface="Arial" pitchFamily="34" charset="0"/>
                </a:rPr>
                <a:t> палпација </a:t>
              </a:r>
              <a:r>
                <a:rPr lang="sr-Cyrl-CS" altLang="en-US" dirty="0">
                  <a:latin typeface="Arial" pitchFamily="34" charset="0"/>
                  <a:cs typeface="Arial" pitchFamily="34" charset="0"/>
                </a:rPr>
                <a:t>(пипање</a:t>
              </a:r>
              <a:r>
                <a:rPr lang="sr-Cyrl-CS" altLang="en-US" dirty="0" smtClean="0">
                  <a:latin typeface="Arial" pitchFamily="34" charset="0"/>
                  <a:cs typeface="Arial" pitchFamily="34" charset="0"/>
                </a:rPr>
                <a:t>)</a:t>
              </a:r>
              <a:endParaRPr lang="sr-Cyrl-CS" altLang="en-US" dirty="0">
                <a:latin typeface="Arial" pitchFamily="34" charset="0"/>
                <a:cs typeface="Arial" pitchFamily="34" charset="0"/>
              </a:endParaRPr>
            </a:p>
            <a:p>
              <a:pPr marL="457200" lvl="2" algn="just">
                <a:buFontTx/>
                <a:buChar char="•"/>
              </a:pPr>
              <a:r>
                <a:rPr lang="sr-Cyrl-CS" altLang="en-US" b="1" dirty="0">
                  <a:latin typeface="Arial" pitchFamily="34" charset="0"/>
                  <a:cs typeface="Arial" pitchFamily="34" charset="0"/>
                </a:rPr>
                <a:t> перкусија </a:t>
              </a:r>
              <a:r>
                <a:rPr lang="sr-Cyrl-CS" altLang="en-US" dirty="0">
                  <a:latin typeface="Arial" pitchFamily="34" charset="0"/>
                  <a:cs typeface="Arial" pitchFamily="34" charset="0"/>
                </a:rPr>
                <a:t>(ударање</a:t>
              </a:r>
              <a:r>
                <a:rPr lang="sr-Cyrl-CS" altLang="en-US" dirty="0" smtClean="0">
                  <a:latin typeface="Arial" pitchFamily="34" charset="0"/>
                  <a:cs typeface="Arial" pitchFamily="34" charset="0"/>
                </a:rPr>
                <a:t>)</a:t>
              </a:r>
              <a:endParaRPr lang="sr-Cyrl-CS" altLang="en-US" dirty="0">
                <a:latin typeface="Arial" pitchFamily="34" charset="0"/>
                <a:cs typeface="Arial" pitchFamily="34" charset="0"/>
              </a:endParaRPr>
            </a:p>
            <a:p>
              <a:pPr marL="457200" lvl="2" algn="just">
                <a:buFontTx/>
                <a:buChar char="•"/>
              </a:pPr>
              <a:r>
                <a:rPr lang="sr-Cyrl-CS" altLang="en-US" b="1" dirty="0">
                  <a:latin typeface="Arial" pitchFamily="34" charset="0"/>
                  <a:cs typeface="Arial" pitchFamily="34" charset="0"/>
                </a:rPr>
                <a:t> аускултација </a:t>
              </a:r>
              <a:r>
                <a:rPr lang="sr-Cyrl-CS" altLang="en-US" dirty="0" smtClean="0">
                  <a:latin typeface="Arial" pitchFamily="34" charset="0"/>
                  <a:cs typeface="Arial" pitchFamily="34" charset="0"/>
                </a:rPr>
                <a:t>(слушање)</a:t>
              </a:r>
              <a:endParaRPr lang="sr-Cyrl-CS" altLang="en-US" dirty="0">
                <a:latin typeface="Arial" pitchFamily="34" charset="0"/>
                <a:cs typeface="Arial" pitchFamily="34" charset="0"/>
              </a:endParaRPr>
            </a:p>
            <a:p>
              <a:pPr marL="457200" lvl="2" algn="just"/>
              <a:endParaRPr lang="sr-Cyrl-CS" altLang="en-US" b="1" dirty="0" smtClean="0">
                <a:latin typeface="Arial" pitchFamily="34" charset="0"/>
                <a:cs typeface="Arial" pitchFamily="34" charset="0"/>
              </a:endParaRPr>
            </a:p>
            <a:p>
              <a:pPr marL="457200" lvl="2" algn="just"/>
              <a:r>
                <a:rPr lang="sr-Cyrl-CS" altLang="en-US" b="1" dirty="0" smtClean="0">
                  <a:solidFill>
                    <a:srgbClr val="FF0000"/>
                  </a:solidFill>
                  <a:latin typeface="Arial" pitchFamily="34" charset="0"/>
                  <a:cs typeface="Arial" pitchFamily="34" charset="0"/>
                </a:rPr>
                <a:t>КЛИНИЧКА МЕРЕЊА:</a:t>
              </a:r>
              <a:endParaRPr lang="sr-Cyrl-CS" altLang="en-US" b="1" dirty="0">
                <a:solidFill>
                  <a:srgbClr val="FF0000"/>
                </a:solidFill>
                <a:latin typeface="Arial" pitchFamily="34" charset="0"/>
                <a:cs typeface="Arial" pitchFamily="34" charset="0"/>
              </a:endParaRPr>
            </a:p>
            <a:p>
              <a:pPr marL="457200" lvl="2" algn="just">
                <a:buFontTx/>
                <a:buChar char="•"/>
              </a:pPr>
              <a:r>
                <a:rPr lang="sr-Cyrl-CS" altLang="en-US" b="1" dirty="0">
                  <a:latin typeface="Arial" pitchFamily="34" charset="0"/>
                  <a:cs typeface="Arial" pitchFamily="34" charset="0"/>
                </a:rPr>
                <a:t> мерење телесне висине</a:t>
              </a:r>
            </a:p>
            <a:p>
              <a:pPr marL="457200" lvl="2" algn="just">
                <a:buFontTx/>
                <a:buChar char="•"/>
              </a:pPr>
              <a:r>
                <a:rPr lang="sr-Cyrl-CS" altLang="en-US" b="1" dirty="0">
                  <a:latin typeface="Arial" pitchFamily="34" charset="0"/>
                  <a:cs typeface="Arial" pitchFamily="34" charset="0"/>
                </a:rPr>
                <a:t> мерење телесне тежине</a:t>
              </a:r>
            </a:p>
            <a:p>
              <a:pPr marL="457200" lvl="2" algn="just">
                <a:buFontTx/>
                <a:buChar char="•"/>
              </a:pPr>
              <a:r>
                <a:rPr lang="sr-Cyrl-CS" altLang="en-US" b="1" dirty="0">
                  <a:latin typeface="Arial" pitchFamily="34" charset="0"/>
                  <a:cs typeface="Arial" pitchFamily="34" charset="0"/>
                </a:rPr>
                <a:t> мерење телесне </a:t>
              </a:r>
              <a:r>
                <a:rPr lang="sr-Cyrl-CS" altLang="en-US" b="1" dirty="0" smtClean="0">
                  <a:latin typeface="Arial" pitchFamily="34" charset="0"/>
                  <a:cs typeface="Arial" pitchFamily="34" charset="0"/>
                </a:rPr>
                <a:t>температуре</a:t>
              </a:r>
            </a:p>
            <a:p>
              <a:pPr marL="457200" lvl="2" algn="just">
                <a:buFontTx/>
                <a:buChar char="•"/>
              </a:pPr>
              <a:endParaRPr lang="sr-Cyrl-CS" altLang="en-US" b="1" dirty="0" smtClean="0">
                <a:latin typeface="Arial" pitchFamily="34" charset="0"/>
                <a:cs typeface="Arial" pitchFamily="34" charset="0"/>
              </a:endParaRPr>
            </a:p>
            <a:p>
              <a:pPr marL="457200" lvl="2" algn="just"/>
              <a:r>
                <a:rPr lang="sr-Cyrl-CS" altLang="en-US" dirty="0" smtClean="0">
                  <a:solidFill>
                    <a:srgbClr val="FF0000"/>
                  </a:solidFill>
                  <a:latin typeface="Arial" pitchFamily="34" charset="0"/>
                  <a:cs typeface="Arial" pitchFamily="34" charset="0"/>
                </a:rPr>
                <a:t>(</a:t>
              </a:r>
              <a:r>
                <a:rPr lang="sr-Cyrl-CS" altLang="en-US" b="1" dirty="0" smtClean="0">
                  <a:solidFill>
                    <a:srgbClr val="FF0000"/>
                  </a:solidFill>
                  <a:latin typeface="Arial" pitchFamily="34" charset="0"/>
                  <a:cs typeface="Arial" pitchFamily="34" charset="0"/>
                </a:rPr>
                <a:t>Дијагноза болести </a:t>
              </a:r>
              <a:r>
                <a:rPr lang="sr-Latn-CS" altLang="en-US" b="1" dirty="0" smtClean="0">
                  <a:solidFill>
                    <a:srgbClr val="FF0000"/>
                  </a:solidFill>
                  <a:latin typeface="Arial" pitchFamily="34" charset="0"/>
                  <a:cs typeface="Arial" pitchFamily="34" charset="0"/>
                </a:rPr>
                <a:t>=</a:t>
              </a:r>
              <a:r>
                <a:rPr lang="sr-Cyrl-CS" altLang="en-US" b="1" dirty="0" smtClean="0">
                  <a:solidFill>
                    <a:srgbClr val="FF0000"/>
                  </a:solidFill>
                  <a:latin typeface="Arial" pitchFamily="34" charset="0"/>
                  <a:cs typeface="Arial" pitchFamily="34" charset="0"/>
                </a:rPr>
                <a:t> анамнеза +</a:t>
              </a:r>
              <a:r>
                <a:rPr lang="sr-Latn-CS" altLang="en-US" b="1" dirty="0" smtClean="0">
                  <a:solidFill>
                    <a:srgbClr val="FF0000"/>
                  </a:solidFill>
                  <a:latin typeface="Arial" pitchFamily="34" charset="0"/>
                  <a:cs typeface="Arial" pitchFamily="34" charset="0"/>
                </a:rPr>
                <a:t> </a:t>
              </a:r>
              <a:r>
                <a:rPr lang="sr-Cyrl-CS" altLang="en-US" b="1" u="sng" dirty="0" smtClean="0">
                  <a:solidFill>
                    <a:srgbClr val="FF0000"/>
                  </a:solidFill>
                  <a:latin typeface="Arial" pitchFamily="34" charset="0"/>
                  <a:cs typeface="Arial" pitchFamily="34" charset="0"/>
                </a:rPr>
                <a:t>објективни преглед </a:t>
              </a:r>
              <a:r>
                <a:rPr lang="sr-Cyrl-CS" altLang="en-US" b="1" dirty="0" smtClean="0">
                  <a:solidFill>
                    <a:srgbClr val="FF0000"/>
                  </a:solidFill>
                  <a:latin typeface="Arial" pitchFamily="34" charset="0"/>
                  <a:cs typeface="Arial" pitchFamily="34" charset="0"/>
                </a:rPr>
                <a:t>+ допунска дијагностика</a:t>
              </a:r>
              <a:r>
                <a:rPr lang="sr-Cyrl-CS" altLang="en-US" dirty="0" smtClean="0">
                  <a:solidFill>
                    <a:srgbClr val="FF0000"/>
                  </a:solidFill>
                  <a:latin typeface="Arial" pitchFamily="34" charset="0"/>
                  <a:cs typeface="Arial" pitchFamily="34" charset="0"/>
                </a:rPr>
                <a:t>)</a:t>
              </a:r>
              <a:endParaRPr lang="en-US" altLang="en-US" b="1" dirty="0">
                <a:solidFill>
                  <a:srgbClr val="FF0000"/>
                </a:solidFill>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9"/>
          <p:cNvSpPr>
            <a:spLocks noChangeArrowheads="1"/>
          </p:cNvSpPr>
          <p:nvPr/>
        </p:nvSpPr>
        <p:spPr bwMode="auto">
          <a:xfrm>
            <a:off x="276225" y="428604"/>
            <a:ext cx="8577263" cy="5964259"/>
          </a:xfrm>
          <a:prstGeom prst="rect">
            <a:avLst/>
          </a:prstGeom>
          <a:noFill/>
          <a:ln w="9525">
            <a:noFill/>
            <a:miter lim="800000"/>
            <a:headEnd/>
            <a:tailEnd/>
          </a:ln>
        </p:spPr>
        <p:txBody>
          <a:bodyPr wrap="none" anchor="ctr"/>
          <a:lstStyle/>
          <a:p>
            <a:pPr algn="just"/>
            <a:r>
              <a:rPr lang="sr-Cyrl-CS" altLang="en-US" b="1" dirty="0" smtClean="0">
                <a:solidFill>
                  <a:srgbClr val="FF0000"/>
                </a:solidFill>
                <a:latin typeface="Arial" pitchFamily="34" charset="0"/>
                <a:cs typeface="Arial" pitchFamily="34" charset="0"/>
              </a:rPr>
              <a:t>         ОСНОВНИ </a:t>
            </a:r>
            <a:r>
              <a:rPr lang="sr-Cyrl-CS" altLang="en-US" b="1" dirty="0">
                <a:solidFill>
                  <a:srgbClr val="FF0000"/>
                </a:solidFill>
                <a:latin typeface="Arial" pitchFamily="34" charset="0"/>
                <a:cs typeface="Arial" pitchFamily="34" charset="0"/>
              </a:rPr>
              <a:t>УСЛОВИ ЗА ОБАВЉАЊЕ ПРЕГЛЕДА</a:t>
            </a:r>
          </a:p>
          <a:p>
            <a:pPr algn="just">
              <a:buFont typeface="Wingdings" pitchFamily="2" charset="2"/>
              <a:buChar char="§"/>
            </a:pPr>
            <a:endParaRPr lang="sr-Cyrl-CS" altLang="en-US" b="1" dirty="0">
              <a:latin typeface="Arial" pitchFamily="34" charset="0"/>
              <a:cs typeface="Arial" pitchFamily="34" charset="0"/>
            </a:endParaRPr>
          </a:p>
          <a:p>
            <a:pPr algn="just">
              <a:buFont typeface="Wingdings" pitchFamily="2" charset="2"/>
              <a:buChar char="§"/>
            </a:pPr>
            <a:endParaRPr lang="sr-Cyrl-CS" altLang="en-US" b="1" dirty="0">
              <a:latin typeface="Arial" pitchFamily="34" charset="0"/>
              <a:cs typeface="Arial" pitchFamily="34" charset="0"/>
            </a:endParaRPr>
          </a:p>
          <a:p>
            <a:pPr lvl="1" algn="just">
              <a:buClr>
                <a:srgbClr val="C00000"/>
              </a:buClr>
              <a:buFont typeface="Wingdings" pitchFamily="2" charset="2"/>
              <a:buChar char="§"/>
            </a:pPr>
            <a:r>
              <a:rPr lang="sr-Cyrl-CS" altLang="en-US" b="1" dirty="0">
                <a:latin typeface="Arial" pitchFamily="34" charset="0"/>
                <a:cs typeface="Arial" pitchFamily="34" charset="0"/>
              </a:rPr>
              <a:t> ПРОСТОРИЈА ЗА ПРЕГЛЕД</a:t>
            </a:r>
          </a:p>
          <a:p>
            <a:pPr lvl="2" algn="just">
              <a:buFont typeface="Wingdings" pitchFamily="2" charset="2"/>
              <a:buChar char="§"/>
            </a:pPr>
            <a:r>
              <a:rPr lang="sr-Cyrl-CS" altLang="en-US" b="1" dirty="0">
                <a:latin typeface="Arial" pitchFamily="34" charset="0"/>
                <a:cs typeface="Arial" pitchFamily="34" charset="0"/>
              </a:rPr>
              <a:t> </a:t>
            </a:r>
            <a:r>
              <a:rPr lang="sr-Cyrl-CS" altLang="en-US" dirty="0">
                <a:latin typeface="Arial" pitchFamily="34" charset="0"/>
                <a:cs typeface="Arial" pitchFamily="34" charset="0"/>
              </a:rPr>
              <a:t>просторија одређене величине, загрејана и добро осветљена</a:t>
            </a:r>
          </a:p>
          <a:p>
            <a:pPr lvl="2" algn="just">
              <a:buFont typeface="Wingdings" pitchFamily="2" charset="2"/>
              <a:buChar char="§"/>
            </a:pPr>
            <a:r>
              <a:rPr lang="sr-Cyrl-CS" altLang="en-US" dirty="0">
                <a:latin typeface="Arial" pitchFamily="34" charset="0"/>
                <a:cs typeface="Arial" pitchFamily="34" charset="0"/>
              </a:rPr>
              <a:t> постеља за преглед треба да је присупачна са свих страна</a:t>
            </a:r>
          </a:p>
          <a:p>
            <a:pPr lvl="2" algn="just">
              <a:buFont typeface="Wingdings" pitchFamily="2" charset="2"/>
              <a:buChar char="§"/>
            </a:pPr>
            <a:endParaRPr lang="sr-Cyrl-CS" altLang="en-US" b="1" dirty="0">
              <a:latin typeface="Arial" pitchFamily="34" charset="0"/>
              <a:cs typeface="Arial" pitchFamily="34" charset="0"/>
            </a:endParaRPr>
          </a:p>
          <a:p>
            <a:pPr lvl="1" algn="just">
              <a:buClr>
                <a:srgbClr val="C00000"/>
              </a:buClr>
              <a:buFont typeface="Wingdings" pitchFamily="2" charset="2"/>
              <a:buChar char="§"/>
            </a:pPr>
            <a:r>
              <a:rPr lang="sr-Cyrl-CS" altLang="en-US" b="1" dirty="0">
                <a:latin typeface="Arial" pitchFamily="34" charset="0"/>
                <a:cs typeface="Arial" pitchFamily="34" charset="0"/>
              </a:rPr>
              <a:t> ПРИПРЕМА БОЛЕСНИКА</a:t>
            </a:r>
          </a:p>
          <a:p>
            <a:pPr lvl="2" algn="just">
              <a:buFont typeface="Wingdings" pitchFamily="2" charset="2"/>
              <a:buChar char="§"/>
            </a:pPr>
            <a:r>
              <a:rPr lang="sr-Cyrl-CS" altLang="en-US" b="1" dirty="0">
                <a:latin typeface="Arial" pitchFamily="34" charset="0"/>
                <a:cs typeface="Arial" pitchFamily="34" charset="0"/>
              </a:rPr>
              <a:t> </a:t>
            </a:r>
            <a:r>
              <a:rPr lang="sr-Cyrl-CS" altLang="en-US" dirty="0">
                <a:latin typeface="Arial" pitchFamily="34" charset="0"/>
                <a:cs typeface="Arial" pitchFamily="34" charset="0"/>
              </a:rPr>
              <a:t>помоћ медицинске сестре при припреми болесника за преглед</a:t>
            </a:r>
          </a:p>
          <a:p>
            <a:pPr lvl="2" algn="just">
              <a:buFont typeface="Wingdings" pitchFamily="2" charset="2"/>
              <a:buChar char="§"/>
            </a:pPr>
            <a:r>
              <a:rPr lang="sr-Cyrl-CS" altLang="en-US" dirty="0">
                <a:latin typeface="Arial" pitchFamily="34" charset="0"/>
                <a:cs typeface="Arial" pitchFamily="34" charset="0"/>
              </a:rPr>
              <a:t> поставити болесника у положај који му највише одговара</a:t>
            </a:r>
          </a:p>
          <a:p>
            <a:pPr lvl="2" algn="just"/>
            <a:r>
              <a:rPr lang="sr-Cyrl-CS" altLang="en-US" b="1" dirty="0">
                <a:latin typeface="Arial" pitchFamily="34" charset="0"/>
                <a:cs typeface="Arial" pitchFamily="34" charset="0"/>
              </a:rPr>
              <a:t>	</a:t>
            </a:r>
          </a:p>
          <a:p>
            <a:pPr lvl="1" algn="just">
              <a:buClr>
                <a:srgbClr val="C00000"/>
              </a:buClr>
              <a:buFont typeface="Wingdings" pitchFamily="2" charset="2"/>
              <a:buChar char="§"/>
            </a:pPr>
            <a:r>
              <a:rPr lang="sr-Cyrl-CS" altLang="en-US" b="1" dirty="0">
                <a:latin typeface="Arial" pitchFamily="34" charset="0"/>
                <a:cs typeface="Arial" pitchFamily="34" charset="0"/>
              </a:rPr>
              <a:t> ПОЛОЖАЈ БОЛЕСНИКА И ЛЕКАРА</a:t>
            </a:r>
          </a:p>
          <a:p>
            <a:pPr lvl="2" algn="just">
              <a:buFont typeface="Wingdings" pitchFamily="2" charset="2"/>
              <a:buChar char="§"/>
            </a:pPr>
            <a:r>
              <a:rPr lang="sr-Cyrl-CS" altLang="en-US" b="1" dirty="0">
                <a:latin typeface="Arial" pitchFamily="34" charset="0"/>
                <a:cs typeface="Arial" pitchFamily="34" charset="0"/>
              </a:rPr>
              <a:t> </a:t>
            </a:r>
            <a:r>
              <a:rPr lang="sr-Cyrl-CS" altLang="en-US" dirty="0">
                <a:latin typeface="Arial" pitchFamily="34" charset="0"/>
                <a:cs typeface="Arial" pitchFamily="34" charset="0"/>
              </a:rPr>
              <a:t>лекар се поставља са десне стране болесника при </a:t>
            </a:r>
            <a:r>
              <a:rPr lang="sr-Cyrl-CS" altLang="en-US" dirty="0" smtClean="0">
                <a:latin typeface="Arial" pitchFamily="34" charset="0"/>
                <a:cs typeface="Arial" pitchFamily="34" charset="0"/>
              </a:rPr>
              <a:t>обављању прегледа</a:t>
            </a:r>
            <a:endParaRPr lang="sr-Cyrl-CS" altLang="en-US" dirty="0">
              <a:latin typeface="Arial" pitchFamily="34" charset="0"/>
              <a:cs typeface="Arial" pitchFamily="34" charset="0"/>
            </a:endParaRPr>
          </a:p>
          <a:p>
            <a:pPr lvl="2" algn="just">
              <a:buFont typeface="Wingdings" pitchFamily="2" charset="2"/>
              <a:buChar char="§"/>
            </a:pPr>
            <a:endParaRPr lang="sr-Cyrl-CS" altLang="en-US" dirty="0">
              <a:latin typeface="Arial" pitchFamily="34" charset="0"/>
              <a:cs typeface="Arial" pitchFamily="34" charset="0"/>
            </a:endParaRPr>
          </a:p>
          <a:p>
            <a:pPr lvl="1" algn="just">
              <a:buClr>
                <a:srgbClr val="C00000"/>
              </a:buClr>
              <a:buFont typeface="Wingdings" pitchFamily="2" charset="2"/>
              <a:buChar char="§"/>
            </a:pPr>
            <a:r>
              <a:rPr lang="sr-Cyrl-CS" altLang="en-US" dirty="0">
                <a:latin typeface="Arial" pitchFamily="34" charset="0"/>
                <a:cs typeface="Arial" pitchFamily="34" charset="0"/>
              </a:rPr>
              <a:t> </a:t>
            </a:r>
            <a:r>
              <a:rPr lang="sr-Cyrl-CS" altLang="en-US" b="1" dirty="0">
                <a:latin typeface="Arial" pitchFamily="34" charset="0"/>
                <a:cs typeface="Arial" pitchFamily="34" charset="0"/>
              </a:rPr>
              <a:t>АПАРАТИ И ПРИБОР</a:t>
            </a:r>
          </a:p>
          <a:p>
            <a:pPr lvl="2" algn="just">
              <a:buFont typeface="Wingdings" pitchFamily="2" charset="2"/>
              <a:buChar char="§"/>
            </a:pPr>
            <a:r>
              <a:rPr lang="sr-Cyrl-CS" altLang="en-US" b="1" dirty="0">
                <a:latin typeface="Arial" pitchFamily="34" charset="0"/>
                <a:cs typeface="Arial" pitchFamily="34" charset="0"/>
              </a:rPr>
              <a:t> </a:t>
            </a:r>
            <a:r>
              <a:rPr lang="sr-Cyrl-CS" altLang="en-US" dirty="0">
                <a:latin typeface="Arial" pitchFamily="34" charset="0"/>
                <a:cs typeface="Arial" pitchFamily="34" charset="0"/>
              </a:rPr>
              <a:t>основни прибор за обављање прегледа </a:t>
            </a:r>
            <a:r>
              <a:rPr lang="sr-Cyrl-CS" altLang="en-US" dirty="0" smtClean="0">
                <a:latin typeface="Arial" pitchFamily="34" charset="0"/>
                <a:cs typeface="Arial" pitchFamily="34" charset="0"/>
              </a:rPr>
              <a:t>болесника</a:t>
            </a:r>
            <a:endParaRPr lang="sr-Cyrl-CS" altLang="en-US" dirty="0">
              <a:solidFill>
                <a:srgbClr val="FF0000"/>
              </a:solidFill>
              <a:latin typeface="Arial" pitchFamily="34" charset="0"/>
              <a:cs typeface="Arial" pitchFamily="34" charset="0"/>
            </a:endParaRPr>
          </a:p>
          <a:p>
            <a:pPr lvl="2" algn="just">
              <a:buFont typeface="Wingdings" pitchFamily="2" charset="2"/>
              <a:buChar char="§"/>
            </a:pPr>
            <a:r>
              <a:rPr lang="sr-Cyrl-CS" altLang="en-US" dirty="0">
                <a:latin typeface="Arial" pitchFamily="34" charset="0"/>
                <a:cs typeface="Arial" pitchFamily="34" charset="0"/>
              </a:rPr>
              <a:t> остала </a:t>
            </a:r>
            <a:r>
              <a:rPr lang="sr-Cyrl-CS" altLang="en-US" dirty="0" smtClean="0">
                <a:latin typeface="Arial" pitchFamily="34" charset="0"/>
                <a:cs typeface="Arial" pitchFamily="34" charset="0"/>
              </a:rPr>
              <a:t>опрема</a:t>
            </a:r>
            <a:endParaRPr lang="sr-Cyrl-CS" altLang="en-US" dirty="0">
              <a:latin typeface="Arial" pitchFamily="34" charset="0"/>
              <a:cs typeface="Arial" pitchFamily="34" charset="0"/>
            </a:endParaRPr>
          </a:p>
          <a:p>
            <a:pPr lvl="2" algn="just"/>
            <a:r>
              <a:rPr lang="sr-Cyrl-CS" altLang="en-US" dirty="0">
                <a:latin typeface="Arial" pitchFamily="34" charset="0"/>
                <a:cs typeface="Arial" pitchFamily="34" charset="0"/>
              </a:rPr>
              <a:t>	</a:t>
            </a:r>
            <a:endParaRPr lang="en-US" alt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9"/>
          <p:cNvSpPr>
            <a:spLocks noChangeArrowheads="1"/>
          </p:cNvSpPr>
          <p:nvPr/>
        </p:nvSpPr>
        <p:spPr bwMode="auto">
          <a:xfrm>
            <a:off x="-214346" y="500042"/>
            <a:ext cx="9183721" cy="6197621"/>
          </a:xfrm>
          <a:prstGeom prst="rect">
            <a:avLst/>
          </a:prstGeom>
          <a:noFill/>
          <a:ln w="9525">
            <a:noFill/>
            <a:miter lim="800000"/>
            <a:headEnd/>
            <a:tailEnd/>
          </a:ln>
        </p:spPr>
        <p:txBody>
          <a:bodyPr wrap="none" anchor="ctr"/>
          <a:lstStyle/>
          <a:p>
            <a:pPr algn="just"/>
            <a:r>
              <a:rPr lang="sr-Cyrl-CS" altLang="en-US" b="1" dirty="0" smtClean="0"/>
              <a:t>                                   </a:t>
            </a:r>
            <a:r>
              <a:rPr lang="sr-Cyrl-CS" altLang="en-US" b="1" dirty="0" smtClean="0">
                <a:latin typeface="Arial" pitchFamily="34" charset="0"/>
                <a:cs typeface="Arial" pitchFamily="34" charset="0"/>
              </a:rPr>
              <a:t>МЕТОДЕ </a:t>
            </a:r>
            <a:r>
              <a:rPr lang="sr-Cyrl-CS" altLang="en-US" b="1" dirty="0">
                <a:latin typeface="Arial" pitchFamily="34" charset="0"/>
                <a:cs typeface="Arial" pitchFamily="34" charset="0"/>
              </a:rPr>
              <a:t>ОБЈЕКТИВНОГ (ФИЗИКАЛНОГ) ПРЕГЛЕДА</a:t>
            </a:r>
          </a:p>
          <a:p>
            <a:pPr algn="just"/>
            <a:endParaRPr lang="sr-Cyrl-CS" altLang="en-US" b="1" dirty="0">
              <a:latin typeface="Arial" pitchFamily="34" charset="0"/>
              <a:cs typeface="Arial" pitchFamily="34" charset="0"/>
            </a:endParaRPr>
          </a:p>
          <a:p>
            <a:pPr marL="174625" lvl="1" algn="just">
              <a:buClr>
                <a:srgbClr val="C00000"/>
              </a:buClr>
            </a:pPr>
            <a:endParaRPr lang="sr-Cyrl-CS" altLang="en-US" b="1" dirty="0" smtClean="0">
              <a:solidFill>
                <a:srgbClr val="FF0000"/>
              </a:solidFill>
              <a:latin typeface="Arial" pitchFamily="34" charset="0"/>
              <a:cs typeface="Arial" pitchFamily="34" charset="0"/>
            </a:endParaRPr>
          </a:p>
          <a:p>
            <a:pPr marL="174625" lvl="1" algn="just">
              <a:buClr>
                <a:srgbClr val="C00000"/>
              </a:buClr>
            </a:pPr>
            <a:r>
              <a:rPr lang="sr-Cyrl-CS" altLang="en-US" b="1" dirty="0" smtClean="0">
                <a:solidFill>
                  <a:srgbClr val="FF0000"/>
                </a:solidFill>
                <a:latin typeface="Arial" pitchFamily="34" charset="0"/>
                <a:cs typeface="Arial" pitchFamily="34" charset="0"/>
              </a:rPr>
              <a:t>        ИНСПЕКЦИЈА</a:t>
            </a:r>
            <a:endParaRPr lang="sr-Cyrl-CS" altLang="en-US" b="1" dirty="0">
              <a:solidFill>
                <a:srgbClr val="FF0000"/>
              </a:solidFill>
              <a:latin typeface="Arial" pitchFamily="34" charset="0"/>
              <a:cs typeface="Arial" pitchFamily="34" charset="0"/>
            </a:endParaRPr>
          </a:p>
          <a:p>
            <a:pPr marL="536575" lvl="2" algn="just"/>
            <a:r>
              <a:rPr lang="sr-Cyrl-CS" altLang="en-US" b="1" dirty="0">
                <a:latin typeface="Arial" pitchFamily="34" charset="0"/>
                <a:cs typeface="Arial" pitchFamily="34" charset="0"/>
              </a:rPr>
              <a:t> </a:t>
            </a:r>
            <a:r>
              <a:rPr lang="sr-Cyrl-CS" altLang="en-US" b="1" dirty="0" smtClean="0">
                <a:latin typeface="Arial" pitchFamily="34" charset="0"/>
                <a:cs typeface="Arial" pitchFamily="34" charset="0"/>
              </a:rPr>
              <a:t>  </a:t>
            </a:r>
            <a:r>
              <a:rPr lang="sr-Cyrl-CS" altLang="en-US" dirty="0" smtClean="0">
                <a:solidFill>
                  <a:srgbClr val="FF0000"/>
                </a:solidFill>
                <a:latin typeface="Arial" pitchFamily="34" charset="0"/>
                <a:cs typeface="Arial" pitchFamily="34" charset="0"/>
              </a:rPr>
              <a:t>- поступак </a:t>
            </a:r>
            <a:r>
              <a:rPr lang="sr-Cyrl-CS" altLang="en-US" dirty="0">
                <a:solidFill>
                  <a:srgbClr val="FF0000"/>
                </a:solidFill>
                <a:latin typeface="Arial" pitchFamily="34" charset="0"/>
                <a:cs typeface="Arial" pitchFamily="34" charset="0"/>
              </a:rPr>
              <a:t>којим се утврђују објективни знаци </a:t>
            </a:r>
            <a:r>
              <a:rPr lang="sr-Cyrl-CS" altLang="en-US" dirty="0" smtClean="0">
                <a:solidFill>
                  <a:srgbClr val="FF0000"/>
                </a:solidFill>
                <a:latin typeface="Arial" pitchFamily="34" charset="0"/>
                <a:cs typeface="Arial" pitchFamily="34" charset="0"/>
              </a:rPr>
              <a:t>болести</a:t>
            </a:r>
            <a:endParaRPr lang="sr-Cyrl-CS" altLang="en-US" dirty="0">
              <a:solidFill>
                <a:srgbClr val="FF0000"/>
              </a:solidFill>
              <a:latin typeface="Arial" pitchFamily="34" charset="0"/>
              <a:cs typeface="Arial" pitchFamily="34" charset="0"/>
            </a:endParaRPr>
          </a:p>
          <a:p>
            <a:pPr marL="536575" lvl="2" algn="just"/>
            <a:r>
              <a:rPr lang="sr-Cyrl-CS" altLang="en-US" dirty="0">
                <a:solidFill>
                  <a:srgbClr val="FF0000"/>
                </a:solidFill>
                <a:latin typeface="Arial" pitchFamily="34" charset="0"/>
                <a:cs typeface="Arial" pitchFamily="34" charset="0"/>
              </a:rPr>
              <a:t> </a:t>
            </a:r>
            <a:r>
              <a:rPr lang="sr-Cyrl-CS" altLang="en-US" dirty="0" smtClean="0">
                <a:solidFill>
                  <a:srgbClr val="FF0000"/>
                </a:solidFill>
                <a:latin typeface="Arial" pitchFamily="34" charset="0"/>
                <a:cs typeface="Arial" pitchFamily="34" charset="0"/>
              </a:rPr>
              <a:t>    посматрањем </a:t>
            </a:r>
            <a:r>
              <a:rPr lang="sr-Cyrl-CS" altLang="en-US" dirty="0">
                <a:solidFill>
                  <a:srgbClr val="FF0000"/>
                </a:solidFill>
                <a:latin typeface="Arial" pitchFamily="34" charset="0"/>
                <a:cs typeface="Arial" pitchFamily="34" charset="0"/>
              </a:rPr>
              <a:t>тела или појединих његових </a:t>
            </a:r>
            <a:r>
              <a:rPr lang="sr-Cyrl-CS" altLang="en-US" dirty="0" smtClean="0">
                <a:solidFill>
                  <a:srgbClr val="FF0000"/>
                </a:solidFill>
                <a:latin typeface="Arial" pitchFamily="34" charset="0"/>
                <a:cs typeface="Arial" pitchFamily="34" charset="0"/>
              </a:rPr>
              <a:t>делова</a:t>
            </a:r>
          </a:p>
          <a:p>
            <a:pPr marL="536575" lvl="2" algn="just"/>
            <a:endParaRPr lang="sr-Cyrl-CS" altLang="en-US" b="1" dirty="0">
              <a:latin typeface="Arial" pitchFamily="34" charset="0"/>
              <a:cs typeface="Arial" pitchFamily="34" charset="0"/>
            </a:endParaRPr>
          </a:p>
          <a:p>
            <a:pPr marL="536575" lvl="2" algn="just"/>
            <a:r>
              <a:rPr lang="sr-Cyrl-CS" altLang="en-US" b="1" dirty="0" smtClean="0">
                <a:latin typeface="Arial" pitchFamily="34" charset="0"/>
                <a:cs typeface="Arial" pitchFamily="34" charset="0"/>
              </a:rPr>
              <a:t>  Разликујемо </a:t>
            </a:r>
            <a:r>
              <a:rPr lang="sr-Cyrl-CS" altLang="en-US" b="1" dirty="0">
                <a:latin typeface="Arial" pitchFamily="34" charset="0"/>
                <a:cs typeface="Arial" pitchFamily="34" charset="0"/>
              </a:rPr>
              <a:t>две врсте инспекције</a:t>
            </a:r>
            <a:r>
              <a:rPr lang="sr-Cyrl-CS" altLang="en-US" b="1" dirty="0" smtClean="0">
                <a:latin typeface="Arial" pitchFamily="34" charset="0"/>
                <a:cs typeface="Arial" pitchFamily="34" charset="0"/>
              </a:rPr>
              <a:t>:</a:t>
            </a:r>
          </a:p>
          <a:p>
            <a:pPr marL="536575" lvl="2" algn="just"/>
            <a:endParaRPr lang="sr-Cyrl-CS" altLang="en-US" b="1" dirty="0">
              <a:latin typeface="Arial" pitchFamily="34" charset="0"/>
              <a:cs typeface="Arial" pitchFamily="34" charset="0"/>
            </a:endParaRPr>
          </a:p>
          <a:p>
            <a:pPr marL="536575" lvl="2" algn="just">
              <a:buFontTx/>
              <a:buChar char="•"/>
            </a:pPr>
            <a:r>
              <a:rPr lang="sr-Cyrl-CS" altLang="en-US" b="1" dirty="0">
                <a:latin typeface="Arial" pitchFamily="34" charset="0"/>
                <a:cs typeface="Arial" pitchFamily="34" charset="0"/>
              </a:rPr>
              <a:t> општа инспекција </a:t>
            </a:r>
            <a:r>
              <a:rPr lang="sr-Cyrl-CS" altLang="en-US" dirty="0" smtClean="0">
                <a:latin typeface="Arial" pitchFamily="34" charset="0"/>
                <a:cs typeface="Arial" pitchFamily="34" charset="0"/>
              </a:rPr>
              <a:t>– посматрање  тела  (као целине) испитиване </a:t>
            </a:r>
            <a:r>
              <a:rPr lang="sr-Cyrl-CS" altLang="en-US" dirty="0">
                <a:latin typeface="Arial" pitchFamily="34" charset="0"/>
                <a:cs typeface="Arial" pitchFamily="34" charset="0"/>
              </a:rPr>
              <a:t>особе</a:t>
            </a:r>
          </a:p>
          <a:p>
            <a:pPr marL="993775" lvl="3" algn="just">
              <a:buFont typeface="Arial" charset="0"/>
              <a:buChar char="•"/>
            </a:pPr>
            <a:r>
              <a:rPr lang="sr-Cyrl-CS" altLang="en-US" b="1" dirty="0">
                <a:latin typeface="Arial" pitchFamily="34" charset="0"/>
                <a:cs typeface="Arial" pitchFamily="34" charset="0"/>
              </a:rPr>
              <a:t> </a:t>
            </a:r>
            <a:r>
              <a:rPr lang="sr-Cyrl-CS" altLang="en-US" dirty="0">
                <a:latin typeface="Arial" pitchFamily="34" charset="0"/>
                <a:cs typeface="Arial" pitchFamily="34" charset="0"/>
              </a:rPr>
              <a:t>психичко стање болесника</a:t>
            </a:r>
          </a:p>
          <a:p>
            <a:pPr marL="993775" lvl="3" algn="just">
              <a:buFont typeface="Arial" charset="0"/>
              <a:buChar char="•"/>
            </a:pPr>
            <a:r>
              <a:rPr lang="sr-Cyrl-CS" altLang="en-US" dirty="0">
                <a:latin typeface="Arial" pitchFamily="34" charset="0"/>
                <a:cs typeface="Arial" pitchFamily="34" charset="0"/>
              </a:rPr>
              <a:t> конституција болесника</a:t>
            </a:r>
          </a:p>
          <a:p>
            <a:pPr marL="993775" lvl="3" algn="just">
              <a:buFont typeface="Arial" charset="0"/>
              <a:buChar char="•"/>
            </a:pPr>
            <a:r>
              <a:rPr lang="sr-Cyrl-CS" altLang="en-US" dirty="0">
                <a:latin typeface="Arial" pitchFamily="34" charset="0"/>
                <a:cs typeface="Arial" pitchFamily="34" charset="0"/>
              </a:rPr>
              <a:t> ухрањеност болесника</a:t>
            </a:r>
          </a:p>
          <a:p>
            <a:pPr marL="993775" lvl="3" algn="just">
              <a:buFont typeface="Arial" charset="0"/>
              <a:buChar char="•"/>
            </a:pPr>
            <a:r>
              <a:rPr lang="sr-Cyrl-CS" altLang="en-US" dirty="0">
                <a:latin typeface="Arial" pitchFamily="34" charset="0"/>
                <a:cs typeface="Arial" pitchFamily="34" charset="0"/>
              </a:rPr>
              <a:t> положај болесника</a:t>
            </a:r>
          </a:p>
          <a:p>
            <a:pPr marL="993775" lvl="3" algn="just">
              <a:buFont typeface="Arial" charset="0"/>
              <a:buChar char="•"/>
            </a:pPr>
            <a:r>
              <a:rPr lang="sr-Cyrl-CS" altLang="en-US" dirty="0">
                <a:latin typeface="Arial" pitchFamily="34" charset="0"/>
                <a:cs typeface="Arial" pitchFamily="34" charset="0"/>
              </a:rPr>
              <a:t> покретљивост болесника</a:t>
            </a:r>
          </a:p>
          <a:p>
            <a:pPr marL="993775" lvl="3" algn="just"/>
            <a:endParaRPr lang="sr-Cyrl-CS" altLang="en-US" b="1" dirty="0">
              <a:latin typeface="Arial" pitchFamily="34" charset="0"/>
              <a:cs typeface="Arial" pitchFamily="34" charset="0"/>
            </a:endParaRPr>
          </a:p>
          <a:p>
            <a:pPr marL="536575" lvl="2" algn="just">
              <a:buFontTx/>
              <a:buChar char="•"/>
            </a:pPr>
            <a:r>
              <a:rPr lang="sr-Cyrl-CS" altLang="en-US" b="1" dirty="0">
                <a:latin typeface="Arial" pitchFamily="34" charset="0"/>
                <a:cs typeface="Arial" pitchFamily="34" charset="0"/>
              </a:rPr>
              <a:t> локална </a:t>
            </a:r>
            <a:r>
              <a:rPr lang="sr-Cyrl-CS" altLang="en-US" b="1" dirty="0" smtClean="0">
                <a:latin typeface="Arial" pitchFamily="34" charset="0"/>
                <a:cs typeface="Arial" pitchFamily="34" charset="0"/>
              </a:rPr>
              <a:t>инспекција </a:t>
            </a:r>
            <a:r>
              <a:rPr lang="sr-Cyrl-CS" altLang="en-US" dirty="0" smtClean="0">
                <a:latin typeface="Arial" pitchFamily="34" charset="0"/>
                <a:cs typeface="Arial" pitchFamily="34" charset="0"/>
              </a:rPr>
              <a:t>- </a:t>
            </a:r>
            <a:r>
              <a:rPr lang="sr-Cyrl-CS" altLang="en-US" dirty="0">
                <a:latin typeface="Arial" pitchFamily="34" charset="0"/>
                <a:cs typeface="Arial" pitchFamily="34" charset="0"/>
              </a:rPr>
              <a:t>посматрање </a:t>
            </a:r>
            <a:r>
              <a:rPr lang="sr-Cyrl-CS" altLang="en-US" dirty="0" smtClean="0">
                <a:latin typeface="Arial" pitchFamily="34" charset="0"/>
                <a:cs typeface="Arial" pitchFamily="34" charset="0"/>
              </a:rPr>
              <a:t>одређеног дела /предела тела и уочавање промена</a:t>
            </a:r>
            <a:endParaRPr lang="sr-Cyrl-CS" altLang="en-US" dirty="0">
              <a:latin typeface="Arial" pitchFamily="34" charset="0"/>
              <a:cs typeface="Arial" pitchFamily="34" charset="0"/>
            </a:endParaRPr>
          </a:p>
          <a:p>
            <a:pPr marL="993775" lvl="3" algn="just">
              <a:buFont typeface="Arial" charset="0"/>
              <a:buChar char="•"/>
            </a:pPr>
            <a:r>
              <a:rPr lang="sr-Cyrl-CS" altLang="en-US" b="1" dirty="0">
                <a:latin typeface="Arial" pitchFamily="34" charset="0"/>
                <a:cs typeface="Arial" pitchFamily="34" charset="0"/>
              </a:rPr>
              <a:t> </a:t>
            </a:r>
            <a:r>
              <a:rPr lang="sr-Cyrl-CS" altLang="en-US" dirty="0" smtClean="0">
                <a:latin typeface="Arial" pitchFamily="34" charset="0"/>
                <a:cs typeface="Arial" pitchFamily="34" charset="0"/>
              </a:rPr>
              <a:t>на </a:t>
            </a:r>
            <a:r>
              <a:rPr lang="sr-Cyrl-CS" altLang="en-US" dirty="0">
                <a:latin typeface="Arial" pitchFamily="34" charset="0"/>
                <a:cs typeface="Arial" pitchFamily="34" charset="0"/>
              </a:rPr>
              <a:t>кожи</a:t>
            </a:r>
          </a:p>
          <a:p>
            <a:pPr marL="993775" lvl="3" algn="just">
              <a:buFont typeface="Arial" charset="0"/>
              <a:buChar char="•"/>
            </a:pPr>
            <a:r>
              <a:rPr lang="sr-Cyrl-CS" altLang="en-US" dirty="0">
                <a:latin typeface="Arial" pitchFamily="34" charset="0"/>
                <a:cs typeface="Arial" pitchFamily="34" charset="0"/>
              </a:rPr>
              <a:t> на глави и органима смештеним у глави</a:t>
            </a:r>
          </a:p>
          <a:p>
            <a:pPr marL="993775" lvl="3" algn="just">
              <a:buFont typeface="Arial" charset="0"/>
              <a:buChar char="•"/>
            </a:pPr>
            <a:r>
              <a:rPr lang="sr-Cyrl-CS" altLang="en-US" dirty="0">
                <a:latin typeface="Arial" pitchFamily="34" charset="0"/>
                <a:cs typeface="Arial" pitchFamily="34" charset="0"/>
              </a:rPr>
              <a:t> на врату и органима смештеним у врату</a:t>
            </a:r>
          </a:p>
          <a:p>
            <a:pPr marL="993775" lvl="3" algn="just">
              <a:buFont typeface="Arial" charset="0"/>
              <a:buChar char="•"/>
            </a:pPr>
            <a:r>
              <a:rPr lang="sr-Cyrl-CS" altLang="en-US" dirty="0">
                <a:latin typeface="Arial" pitchFamily="34" charset="0"/>
                <a:cs typeface="Arial" pitchFamily="34" charset="0"/>
              </a:rPr>
              <a:t> на грудном кошу и органима смештеним у њему</a:t>
            </a:r>
          </a:p>
          <a:p>
            <a:pPr marL="993775" lvl="3" algn="just">
              <a:buFont typeface="Arial" charset="0"/>
              <a:buChar char="•"/>
            </a:pPr>
            <a:r>
              <a:rPr lang="sr-Cyrl-CS" altLang="en-US" dirty="0">
                <a:latin typeface="Arial" pitchFamily="34" charset="0"/>
                <a:cs typeface="Arial" pitchFamily="34" charset="0"/>
              </a:rPr>
              <a:t> на трбуху и органима смештеним у трбуху</a:t>
            </a:r>
          </a:p>
          <a:p>
            <a:pPr marL="993775" lvl="3" algn="just">
              <a:buFont typeface="Arial" charset="0"/>
              <a:buChar char="•"/>
            </a:pPr>
            <a:r>
              <a:rPr lang="sr-Cyrl-CS" altLang="en-US" dirty="0">
                <a:latin typeface="Arial" pitchFamily="34" charset="0"/>
                <a:cs typeface="Arial" pitchFamily="34" charset="0"/>
              </a:rPr>
              <a:t> на кичменом стубу, рукама или ногама	</a:t>
            </a:r>
            <a:endParaRPr lang="en-US" altLang="en-US" dirty="0">
              <a:latin typeface="Arial" pitchFamily="34" charset="0"/>
              <a:cs typeface="Arial" pitchFamily="34" charset="0"/>
            </a:endParaRPr>
          </a:p>
        </p:txBody>
      </p:sp>
      <p:pic>
        <p:nvPicPr>
          <p:cNvPr id="3" name="Picture 2" descr="http://static.burza.com.hr/clanci/zrhjpa15.jpg"/>
          <p:cNvPicPr>
            <a:picLocks noChangeAspect="1" noChangeArrowheads="1"/>
          </p:cNvPicPr>
          <p:nvPr/>
        </p:nvPicPr>
        <p:blipFill>
          <a:blip r:embed="rId2" cstate="print"/>
          <a:srcRect l="6522" t="2525" r="23369" b="4040"/>
          <a:stretch>
            <a:fillRect/>
          </a:stretch>
        </p:blipFill>
        <p:spPr bwMode="auto">
          <a:xfrm>
            <a:off x="5786446" y="4929198"/>
            <a:ext cx="2214578" cy="1571636"/>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9"/>
          <p:cNvSpPr>
            <a:spLocks noChangeArrowheads="1"/>
          </p:cNvSpPr>
          <p:nvPr/>
        </p:nvSpPr>
        <p:spPr bwMode="auto">
          <a:xfrm>
            <a:off x="349250" y="500042"/>
            <a:ext cx="8794750" cy="5973784"/>
          </a:xfrm>
          <a:prstGeom prst="rect">
            <a:avLst/>
          </a:prstGeom>
          <a:noFill/>
          <a:ln w="9525">
            <a:noFill/>
            <a:miter lim="800000"/>
            <a:headEnd/>
            <a:tailEnd/>
          </a:ln>
        </p:spPr>
        <p:txBody>
          <a:bodyPr wrap="none" anchor="ctr"/>
          <a:lstStyle/>
          <a:p>
            <a:pPr algn="just"/>
            <a:r>
              <a:rPr lang="sr-Cyrl-CS" altLang="en-US" b="1" dirty="0" smtClean="0">
                <a:latin typeface="Arial" pitchFamily="34" charset="0"/>
                <a:cs typeface="Arial" pitchFamily="34" charset="0"/>
              </a:rPr>
              <a:t>          МЕТОДЕ </a:t>
            </a:r>
            <a:r>
              <a:rPr lang="sr-Cyrl-CS" altLang="en-US" b="1" dirty="0">
                <a:latin typeface="Arial" pitchFamily="34" charset="0"/>
                <a:cs typeface="Arial" pitchFamily="34" charset="0"/>
              </a:rPr>
              <a:t>ОБЈЕКТИВНОГ (ФИЗИКАЛНОГ) </a:t>
            </a:r>
            <a:r>
              <a:rPr lang="sr-Cyrl-CS" altLang="en-US" b="1" dirty="0" smtClean="0">
                <a:latin typeface="Arial" pitchFamily="34" charset="0"/>
                <a:cs typeface="Arial" pitchFamily="34" charset="0"/>
              </a:rPr>
              <a:t>ПРЕГЛЕДА</a:t>
            </a:r>
          </a:p>
          <a:p>
            <a:pPr algn="just"/>
            <a:endParaRPr lang="sr-Cyrl-CS" altLang="en-US" b="1" dirty="0">
              <a:latin typeface="Arial" pitchFamily="34" charset="0"/>
              <a:cs typeface="Arial" pitchFamily="34" charset="0"/>
            </a:endParaRPr>
          </a:p>
          <a:p>
            <a:pPr algn="just"/>
            <a:endParaRPr lang="sr-Cyrl-CS" altLang="en-US" b="1" dirty="0">
              <a:latin typeface="Arial" pitchFamily="34" charset="0"/>
              <a:cs typeface="Arial" pitchFamily="34" charset="0"/>
            </a:endParaRPr>
          </a:p>
          <a:p>
            <a:pPr marL="174625" lvl="1" algn="just">
              <a:buClr>
                <a:srgbClr val="C00000"/>
              </a:buClr>
            </a:pPr>
            <a:r>
              <a:rPr lang="sr-Cyrl-CS" altLang="en-US" b="1" dirty="0">
                <a:latin typeface="Arial" pitchFamily="34" charset="0"/>
                <a:cs typeface="Arial" pitchFamily="34" charset="0"/>
              </a:rPr>
              <a:t> </a:t>
            </a:r>
            <a:r>
              <a:rPr lang="sr-Cyrl-CS" altLang="en-US" b="1" dirty="0" smtClean="0">
                <a:latin typeface="Arial" pitchFamily="34" charset="0"/>
                <a:cs typeface="Arial" pitchFamily="34" charset="0"/>
              </a:rPr>
              <a:t>      </a:t>
            </a:r>
            <a:r>
              <a:rPr lang="sr-Cyrl-CS" altLang="en-US" b="1" dirty="0" smtClean="0">
                <a:solidFill>
                  <a:srgbClr val="FF0000"/>
                </a:solidFill>
                <a:latin typeface="Arial" pitchFamily="34" charset="0"/>
                <a:cs typeface="Arial" pitchFamily="34" charset="0"/>
              </a:rPr>
              <a:t>ОПШТА ИНСПЕКЦИЈА</a:t>
            </a:r>
          </a:p>
          <a:p>
            <a:pPr marL="174625" lvl="1" algn="just">
              <a:buClr>
                <a:srgbClr val="C00000"/>
              </a:buClr>
            </a:pPr>
            <a:endParaRPr lang="sr-Cyrl-CS" altLang="en-US" b="1" dirty="0">
              <a:solidFill>
                <a:srgbClr val="FF0000"/>
              </a:solidFill>
              <a:latin typeface="Arial" pitchFamily="34" charset="0"/>
              <a:cs typeface="Arial" pitchFamily="34" charset="0"/>
            </a:endParaRPr>
          </a:p>
          <a:p>
            <a:pPr marL="174625" lvl="1" algn="just">
              <a:buClr>
                <a:srgbClr val="C00000"/>
              </a:buClr>
              <a:buFont typeface="Wingdings" pitchFamily="2" charset="2"/>
              <a:buNone/>
            </a:pPr>
            <a:endParaRPr lang="sr-Cyrl-CS" altLang="en-US" b="1" dirty="0">
              <a:latin typeface="Arial" pitchFamily="34" charset="0"/>
              <a:cs typeface="Arial" pitchFamily="34" charset="0"/>
            </a:endParaRPr>
          </a:p>
          <a:p>
            <a:pPr marL="536575" lvl="2" algn="just">
              <a:buFont typeface="Wingdings" pitchFamily="2" charset="2"/>
              <a:buChar char="§"/>
            </a:pPr>
            <a:r>
              <a:rPr lang="sr-Cyrl-CS" altLang="en-US" b="1" dirty="0">
                <a:latin typeface="Arial" pitchFamily="34" charset="0"/>
                <a:cs typeface="Arial" pitchFamily="34" charset="0"/>
              </a:rPr>
              <a:t> СТАЊЕ </a:t>
            </a:r>
            <a:r>
              <a:rPr lang="sr-Cyrl-CS" altLang="en-US" b="1" dirty="0" smtClean="0">
                <a:latin typeface="Arial" pitchFamily="34" charset="0"/>
                <a:cs typeface="Arial" pitchFamily="34" charset="0"/>
              </a:rPr>
              <a:t>СВЕСТИ – сомноленција, сопор, кома </a:t>
            </a:r>
            <a:r>
              <a:rPr lang="sr-Cyrl-CS" altLang="en-US" dirty="0">
                <a:latin typeface="Arial" pitchFamily="34" charset="0"/>
                <a:cs typeface="Arial" pitchFamily="34" charset="0"/>
              </a:rPr>
              <a:t>(</a:t>
            </a:r>
            <a:r>
              <a:rPr lang="sr-Latn-CS" altLang="en-US" dirty="0">
                <a:latin typeface="Arial" pitchFamily="34" charset="0"/>
                <a:cs typeface="Arial" pitchFamily="34" charset="0"/>
              </a:rPr>
              <a:t>GCS)</a:t>
            </a:r>
            <a:endParaRPr lang="sr-Cyrl-CS" altLang="en-US" dirty="0">
              <a:latin typeface="Arial" pitchFamily="34" charset="0"/>
              <a:cs typeface="Arial" pitchFamily="34" charset="0"/>
            </a:endParaRPr>
          </a:p>
          <a:p>
            <a:pPr marL="536575" lvl="2" algn="just">
              <a:buFontTx/>
              <a:buChar char="-"/>
            </a:pPr>
            <a:endParaRPr lang="sr-Cyrl-CS" altLang="en-US" b="1" dirty="0">
              <a:latin typeface="Arial" pitchFamily="34" charset="0"/>
              <a:cs typeface="Arial" pitchFamily="34" charset="0"/>
            </a:endParaRPr>
          </a:p>
          <a:p>
            <a:pPr marL="536575" lvl="2" algn="just">
              <a:buFont typeface="Wingdings" pitchFamily="2" charset="2"/>
              <a:buChar char="§"/>
            </a:pPr>
            <a:r>
              <a:rPr lang="sr-Cyrl-CS" altLang="en-US" b="1" dirty="0">
                <a:latin typeface="Arial" pitchFamily="34" charset="0"/>
                <a:cs typeface="Arial" pitchFamily="34" charset="0"/>
              </a:rPr>
              <a:t> </a:t>
            </a:r>
            <a:r>
              <a:rPr lang="sr-Cyrl-CS" altLang="en-US" b="1" dirty="0" smtClean="0">
                <a:latin typeface="Arial" pitchFamily="34" charset="0"/>
                <a:cs typeface="Arial" pitchFamily="34" charset="0"/>
              </a:rPr>
              <a:t>ОРЈЕНТАЦИЈА </a:t>
            </a:r>
            <a:r>
              <a:rPr lang="sr-Cyrl-CS" altLang="en-US" dirty="0" smtClean="0">
                <a:latin typeface="Arial" pitchFamily="34" charset="0"/>
                <a:cs typeface="Arial" pitchFamily="34" charset="0"/>
              </a:rPr>
              <a:t>– </a:t>
            </a:r>
            <a:r>
              <a:rPr lang="sr-Cyrl-CS" altLang="en-US" dirty="0">
                <a:latin typeface="Arial" pitchFamily="34" charset="0"/>
                <a:cs typeface="Arial" pitchFamily="34" charset="0"/>
              </a:rPr>
              <a:t>способност особе да се </a:t>
            </a:r>
            <a:r>
              <a:rPr lang="sr-Cyrl-CS" altLang="en-US" dirty="0" smtClean="0">
                <a:latin typeface="Arial" pitchFamily="34" charset="0"/>
                <a:cs typeface="Arial" pitchFamily="34" charset="0"/>
              </a:rPr>
              <a:t>орјентише  </a:t>
            </a:r>
          </a:p>
          <a:p>
            <a:pPr marL="536575" lvl="2" algn="just"/>
            <a:r>
              <a:rPr lang="sr-Cyrl-CS" altLang="en-US" dirty="0" smtClean="0">
                <a:latin typeface="Arial" pitchFamily="34" charset="0"/>
                <a:cs typeface="Arial" pitchFamily="34" charset="0"/>
              </a:rPr>
              <a:t>                                 </a:t>
            </a:r>
            <a:r>
              <a:rPr lang="sr-Cyrl-CS" altLang="en-US" b="1" dirty="0" smtClean="0">
                <a:latin typeface="Arial" pitchFamily="34" charset="0"/>
                <a:cs typeface="Arial" pitchFamily="34" charset="0"/>
              </a:rPr>
              <a:t>у времену и простору, према себи и околини</a:t>
            </a:r>
          </a:p>
          <a:p>
            <a:pPr marL="536575" lvl="2" algn="just"/>
            <a:endParaRPr lang="sr-Latn-CS" altLang="en-US" b="1" dirty="0">
              <a:latin typeface="Arial" pitchFamily="34" charset="0"/>
              <a:cs typeface="Arial" pitchFamily="34" charset="0"/>
            </a:endParaRPr>
          </a:p>
          <a:p>
            <a:pPr marL="536575" lvl="2" algn="just">
              <a:buFont typeface="Wingdings" pitchFamily="2" charset="2"/>
              <a:buChar char="§"/>
            </a:pPr>
            <a:r>
              <a:rPr lang="sr-Cyrl-CS" altLang="en-US" b="1" dirty="0">
                <a:latin typeface="Arial" pitchFamily="34" charset="0"/>
                <a:cs typeface="Arial" pitchFamily="34" charset="0"/>
              </a:rPr>
              <a:t> </a:t>
            </a:r>
            <a:r>
              <a:rPr lang="sr-Cyrl-CS" altLang="en-US" b="1" dirty="0" smtClean="0">
                <a:latin typeface="Arial" pitchFamily="34" charset="0"/>
                <a:cs typeface="Arial" pitchFamily="34" charset="0"/>
              </a:rPr>
              <a:t>ГЛАС И ГОВОР</a:t>
            </a:r>
          </a:p>
          <a:p>
            <a:pPr marL="536575" lvl="2" algn="just">
              <a:buFont typeface="Wingdings" pitchFamily="2" charset="2"/>
              <a:buNone/>
            </a:pPr>
            <a:endParaRPr lang="sr-Cyrl-CS" altLang="en-US" b="1" dirty="0">
              <a:latin typeface="Arial" pitchFamily="34" charset="0"/>
              <a:cs typeface="Arial" pitchFamily="34" charset="0"/>
            </a:endParaRPr>
          </a:p>
          <a:p>
            <a:pPr marL="536575" lvl="2" algn="just">
              <a:buFont typeface="Wingdings" pitchFamily="2" charset="2"/>
              <a:buChar char="§"/>
            </a:pPr>
            <a:r>
              <a:rPr lang="sr-Cyrl-CS" altLang="en-US" b="1" dirty="0">
                <a:latin typeface="Arial" pitchFamily="34" charset="0"/>
                <a:cs typeface="Arial" pitchFamily="34" charset="0"/>
              </a:rPr>
              <a:t> </a:t>
            </a:r>
            <a:r>
              <a:rPr lang="sr-Cyrl-CS" altLang="en-US" b="1" dirty="0" smtClean="0">
                <a:latin typeface="Arial" pitchFamily="34" charset="0"/>
                <a:cs typeface="Arial" pitchFamily="34" charset="0"/>
              </a:rPr>
              <a:t>РАСТ И РАЗВИЈЕНОСТ:</a:t>
            </a:r>
          </a:p>
          <a:p>
            <a:pPr marL="536575" lvl="2" algn="just"/>
            <a:r>
              <a:rPr lang="sr-Cyrl-CS" altLang="en-US" b="1" dirty="0" smtClean="0">
                <a:latin typeface="Arial" pitchFamily="34" charset="0"/>
                <a:cs typeface="Arial" pitchFamily="34" charset="0"/>
              </a:rPr>
              <a:t> </a:t>
            </a:r>
          </a:p>
          <a:p>
            <a:pPr marL="536575" lvl="2" algn="just"/>
            <a:r>
              <a:rPr lang="sr-Cyrl-CS" altLang="en-US" b="1" dirty="0" smtClean="0">
                <a:latin typeface="Arial" pitchFamily="34" charset="0"/>
                <a:cs typeface="Arial" pitchFamily="34" charset="0"/>
              </a:rPr>
              <a:t>телесна </a:t>
            </a:r>
            <a:r>
              <a:rPr lang="sr-Cyrl-CS" altLang="en-US" b="1" dirty="0">
                <a:latin typeface="Arial" pitchFamily="34" charset="0"/>
                <a:cs typeface="Arial" pitchFamily="34" charset="0"/>
              </a:rPr>
              <a:t>висина </a:t>
            </a:r>
            <a:r>
              <a:rPr lang="sr-Cyrl-CS" altLang="en-US" dirty="0">
                <a:latin typeface="Arial" pitchFamily="34" charset="0"/>
                <a:cs typeface="Arial" pitchFamily="34" charset="0"/>
              </a:rPr>
              <a:t>(патуљаст или изразито висок раст), </a:t>
            </a:r>
            <a:endParaRPr lang="sr-Cyrl-CS" altLang="en-US" dirty="0" smtClean="0">
              <a:latin typeface="Arial" pitchFamily="34" charset="0"/>
              <a:cs typeface="Arial" pitchFamily="34" charset="0"/>
            </a:endParaRPr>
          </a:p>
          <a:p>
            <a:pPr marL="536575" lvl="2" algn="just"/>
            <a:r>
              <a:rPr lang="sr-Cyrl-CS" altLang="en-US" b="1" dirty="0" smtClean="0">
                <a:latin typeface="Arial" pitchFamily="34" charset="0"/>
                <a:cs typeface="Arial" pitchFamily="34" charset="0"/>
              </a:rPr>
              <a:t>ухрањеност </a:t>
            </a:r>
            <a:r>
              <a:rPr lang="sr-Cyrl-CS" altLang="en-US" dirty="0" smtClean="0">
                <a:latin typeface="Arial" pitchFamily="34" charset="0"/>
                <a:cs typeface="Arial" pitchFamily="34" charset="0"/>
              </a:rPr>
              <a:t>( гојазност</a:t>
            </a:r>
            <a:r>
              <a:rPr lang="sr-Cyrl-CS" altLang="en-US" dirty="0">
                <a:latin typeface="Arial" pitchFamily="34" charset="0"/>
                <a:cs typeface="Arial" pitchFamily="34" charset="0"/>
              </a:rPr>
              <a:t>, потхрањеност), </a:t>
            </a:r>
            <a:endParaRPr lang="sr-Cyrl-CS" altLang="en-US" dirty="0" smtClean="0">
              <a:latin typeface="Arial" pitchFamily="34" charset="0"/>
              <a:cs typeface="Arial" pitchFamily="34" charset="0"/>
            </a:endParaRPr>
          </a:p>
          <a:p>
            <a:pPr marL="536575" lvl="2" algn="just"/>
            <a:r>
              <a:rPr lang="sr-Cyrl-CS" altLang="en-US" b="1" dirty="0" smtClean="0">
                <a:latin typeface="Arial" pitchFamily="34" charset="0"/>
                <a:cs typeface="Arial" pitchFamily="34" charset="0"/>
              </a:rPr>
              <a:t>изглед </a:t>
            </a:r>
            <a:r>
              <a:rPr lang="sr-Cyrl-CS" altLang="en-US" b="1" dirty="0">
                <a:latin typeface="Arial" pitchFamily="34" charset="0"/>
                <a:cs typeface="Arial" pitchFamily="34" charset="0"/>
              </a:rPr>
              <a:t>коже </a:t>
            </a:r>
            <a:r>
              <a:rPr lang="sr-Cyrl-CS" altLang="en-US" dirty="0">
                <a:latin typeface="Arial" pitchFamily="34" charset="0"/>
                <a:cs typeface="Arial" pitchFamily="34" charset="0"/>
              </a:rPr>
              <a:t>(бледоћа или изразита рокрвљеност), </a:t>
            </a:r>
          </a:p>
          <a:p>
            <a:pPr marL="536575" lvl="2" algn="just"/>
            <a:r>
              <a:rPr lang="sr-Cyrl-CS" altLang="en-US" b="1" dirty="0">
                <a:latin typeface="Arial" pitchFamily="34" charset="0"/>
                <a:cs typeface="Arial" pitchFamily="34" charset="0"/>
              </a:rPr>
              <a:t>развијеност мишића </a:t>
            </a:r>
            <a:r>
              <a:rPr lang="sr-Cyrl-CS" altLang="en-US" dirty="0">
                <a:latin typeface="Arial" pitchFamily="34" charset="0"/>
                <a:cs typeface="Arial" pitchFamily="34" charset="0"/>
              </a:rPr>
              <a:t>(средња, изразита, слаба), </a:t>
            </a:r>
            <a:endParaRPr lang="sr-Cyrl-CS" altLang="en-US" dirty="0" smtClean="0">
              <a:latin typeface="Arial" pitchFamily="34" charset="0"/>
              <a:cs typeface="Arial" pitchFamily="34" charset="0"/>
            </a:endParaRPr>
          </a:p>
          <a:p>
            <a:pPr marL="536575" lvl="2" algn="just"/>
            <a:r>
              <a:rPr lang="sr-Cyrl-CS" altLang="en-US" b="1" dirty="0" smtClean="0">
                <a:latin typeface="Arial" pitchFamily="34" charset="0"/>
                <a:cs typeface="Arial" pitchFamily="34" charset="0"/>
              </a:rPr>
              <a:t>распрострањеност </a:t>
            </a:r>
            <a:r>
              <a:rPr lang="sr-Cyrl-CS" altLang="en-US" b="1" dirty="0">
                <a:latin typeface="Arial" pitchFamily="34" charset="0"/>
                <a:cs typeface="Arial" pitchFamily="34" charset="0"/>
              </a:rPr>
              <a:t>косе </a:t>
            </a:r>
            <a:r>
              <a:rPr lang="sr-Cyrl-CS" altLang="en-US" dirty="0">
                <a:latin typeface="Arial" pitchFamily="34" charset="0"/>
                <a:cs typeface="Arial" pitchFamily="34" charset="0"/>
              </a:rPr>
              <a:t>(</a:t>
            </a:r>
            <a:r>
              <a:rPr lang="sr-Cyrl-CS" altLang="en-US" dirty="0" smtClean="0">
                <a:latin typeface="Arial" pitchFamily="34" charset="0"/>
                <a:cs typeface="Arial" pitchFamily="34" charset="0"/>
              </a:rPr>
              <a:t>нормална,ћелавост</a:t>
            </a:r>
            <a:r>
              <a:rPr lang="sr-Cyrl-CS" altLang="en-US" dirty="0">
                <a:latin typeface="Arial" pitchFamily="34" charset="0"/>
                <a:cs typeface="Arial" pitchFamily="34" charset="0"/>
              </a:rPr>
              <a:t>), </a:t>
            </a:r>
            <a:endParaRPr lang="sr-Cyrl-CS" altLang="en-US" dirty="0" smtClean="0">
              <a:latin typeface="Arial" pitchFamily="34" charset="0"/>
              <a:cs typeface="Arial" pitchFamily="34" charset="0"/>
            </a:endParaRPr>
          </a:p>
          <a:p>
            <a:pPr marL="536575" lvl="2" algn="just"/>
            <a:r>
              <a:rPr lang="sr-Cyrl-CS" altLang="en-US" b="1" dirty="0" smtClean="0">
                <a:latin typeface="Arial" pitchFamily="34" charset="0"/>
                <a:cs typeface="Arial" pitchFamily="34" charset="0"/>
              </a:rPr>
              <a:t>покрети </a:t>
            </a:r>
            <a:r>
              <a:rPr lang="sr-Cyrl-CS" altLang="en-US" dirty="0">
                <a:latin typeface="Arial" pitchFamily="34" charset="0"/>
                <a:cs typeface="Arial" pitchFamily="34" charset="0"/>
              </a:rPr>
              <a:t>(активни, </a:t>
            </a:r>
            <a:r>
              <a:rPr lang="sr-Cyrl-CS" altLang="en-US" dirty="0" smtClean="0">
                <a:latin typeface="Arial" pitchFamily="34" charset="0"/>
                <a:cs typeface="Arial" pitchFamily="34" charset="0"/>
              </a:rPr>
              <a:t>лењи, пасивни), </a:t>
            </a:r>
          </a:p>
          <a:p>
            <a:pPr marL="536575" lvl="2" algn="just"/>
            <a:r>
              <a:rPr lang="sr-Cyrl-CS" altLang="en-US" b="1" dirty="0" smtClean="0">
                <a:latin typeface="Arial" pitchFamily="34" charset="0"/>
                <a:cs typeface="Arial" pitchFamily="34" charset="0"/>
              </a:rPr>
              <a:t>стање </a:t>
            </a:r>
            <a:r>
              <a:rPr lang="sr-Cyrl-CS" altLang="en-US" b="1" dirty="0">
                <a:latin typeface="Arial" pitchFamily="34" charset="0"/>
                <a:cs typeface="Arial" pitchFamily="34" charset="0"/>
              </a:rPr>
              <a:t>коже (</a:t>
            </a:r>
            <a:r>
              <a:rPr lang="sr-Cyrl-CS" altLang="en-US" dirty="0">
                <a:latin typeface="Arial" pitchFamily="34" charset="0"/>
                <a:cs typeface="Arial" pitchFamily="34" charset="0"/>
              </a:rPr>
              <a:t>тургор, темепература, пигментованост),</a:t>
            </a:r>
          </a:p>
          <a:p>
            <a:pPr marL="536575" lvl="2" algn="just"/>
            <a:r>
              <a:rPr lang="sr-Cyrl-CS" altLang="en-US" b="1" dirty="0">
                <a:latin typeface="Arial" pitchFamily="34" charset="0"/>
                <a:cs typeface="Arial" pitchFamily="34" charset="0"/>
              </a:rPr>
              <a:t>психичке особине </a:t>
            </a:r>
            <a:r>
              <a:rPr lang="sr-Cyrl-CS" altLang="en-US" dirty="0">
                <a:latin typeface="Arial" pitchFamily="34" charset="0"/>
                <a:cs typeface="Arial" pitchFamily="34" charset="0"/>
              </a:rPr>
              <a:t>(интелигенција, психичка заосталост)...</a:t>
            </a:r>
            <a:endParaRPr lang="en-US" alt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99080" y="548680"/>
            <a:ext cx="8568952" cy="5786199"/>
          </a:xfrm>
          <a:prstGeom prst="rect">
            <a:avLst/>
          </a:prstGeom>
        </p:spPr>
        <p:txBody>
          <a:bodyPr wrap="square">
            <a:spAutoFit/>
          </a:bodyPr>
          <a:lstStyle/>
          <a:p>
            <a:endParaRPr lang="ru-RU" sz="1800" dirty="0">
              <a:solidFill>
                <a:srgbClr val="FF0000"/>
              </a:solidFill>
              <a:latin typeface="+mn-lt"/>
            </a:endParaRPr>
          </a:p>
          <a:p>
            <a:r>
              <a:rPr lang="sr-Cyrl-RS" b="1" dirty="0" smtClean="0">
                <a:solidFill>
                  <a:srgbClr val="FF0000"/>
                </a:solidFill>
                <a:latin typeface="+mn-lt"/>
              </a:rPr>
              <a:t>Медицинска етика има за циљ да профилише савременог лекара </a:t>
            </a:r>
          </a:p>
          <a:p>
            <a:r>
              <a:rPr lang="sr-Cyrl-RS" b="1" dirty="0" smtClean="0">
                <a:solidFill>
                  <a:srgbClr val="FF0000"/>
                </a:solidFill>
                <a:latin typeface="+mn-lt"/>
              </a:rPr>
              <a:t>у контексту односа </a:t>
            </a:r>
          </a:p>
          <a:p>
            <a:r>
              <a:rPr lang="sr-Cyrl-RS" dirty="0" smtClean="0">
                <a:latin typeface="+mn-lt"/>
              </a:rPr>
              <a:t>лекар - колеге, лекар - болесник, </a:t>
            </a:r>
          </a:p>
          <a:p>
            <a:r>
              <a:rPr lang="sr-Cyrl-RS" dirty="0" smtClean="0">
                <a:latin typeface="+mn-lt"/>
              </a:rPr>
              <a:t>лекар и породица пацијената, лекар и заједница. </a:t>
            </a:r>
          </a:p>
          <a:p>
            <a:endParaRPr lang="sr-Cyrl-RS" b="1" dirty="0" smtClean="0">
              <a:solidFill>
                <a:srgbClr val="FF0000"/>
              </a:solidFill>
              <a:latin typeface="+mn-lt"/>
            </a:endParaRPr>
          </a:p>
          <a:p>
            <a:r>
              <a:rPr lang="sr-Cyrl-RS" b="1" dirty="0">
                <a:solidFill>
                  <a:srgbClr val="FF0000"/>
                </a:solidFill>
                <a:latin typeface="+mn-lt"/>
              </a:rPr>
              <a:t>О</a:t>
            </a:r>
            <a:r>
              <a:rPr lang="sr-Cyrl-RS" b="1" dirty="0" smtClean="0">
                <a:solidFill>
                  <a:srgbClr val="FF0000"/>
                </a:solidFill>
                <a:latin typeface="+mn-lt"/>
              </a:rPr>
              <a:t>днос лекар - пацијент </a:t>
            </a:r>
          </a:p>
          <a:p>
            <a:r>
              <a:rPr lang="sr-Cyrl-RS" b="1" dirty="0" smtClean="0">
                <a:solidFill>
                  <a:srgbClr val="FF0000"/>
                </a:solidFill>
                <a:latin typeface="+mn-lt"/>
              </a:rPr>
              <a:t>никада није једноставна професионална релација две особе</a:t>
            </a:r>
            <a:r>
              <a:rPr lang="sr-Cyrl-RS" dirty="0" smtClean="0">
                <a:latin typeface="+mn-lt"/>
              </a:rPr>
              <a:t>. </a:t>
            </a:r>
          </a:p>
          <a:p>
            <a:r>
              <a:rPr lang="sr-Cyrl-RS" b="1" dirty="0" smtClean="0">
                <a:latin typeface="+mn-lt"/>
              </a:rPr>
              <a:t>Зато знања из области медицинске етике и медицинског права </a:t>
            </a:r>
          </a:p>
          <a:p>
            <a:r>
              <a:rPr lang="sr-Cyrl-RS" b="1" dirty="0" smtClean="0">
                <a:latin typeface="+mn-lt"/>
              </a:rPr>
              <a:t>за лекара садашњице имају немерљиву вредност, </a:t>
            </a:r>
          </a:p>
          <a:p>
            <a:r>
              <a:rPr lang="sr-Cyrl-RS" b="1" dirty="0" smtClean="0">
                <a:latin typeface="+mn-lt"/>
              </a:rPr>
              <a:t>јер се </a:t>
            </a:r>
            <a:r>
              <a:rPr lang="sr-Cyrl-RS" b="1" dirty="0" smtClean="0">
                <a:solidFill>
                  <a:srgbClr val="FF0000"/>
                </a:solidFill>
                <a:latin typeface="+mn-lt"/>
              </a:rPr>
              <a:t>етичност обављања лекарске професиј усваја</a:t>
            </a:r>
            <a:r>
              <a:rPr lang="sr-Cyrl-RS" b="1" dirty="0" smtClean="0">
                <a:latin typeface="+mn-lt"/>
              </a:rPr>
              <a:t>, а не учи</a:t>
            </a:r>
            <a:r>
              <a:rPr lang="sr-Cyrl-RS" dirty="0" smtClean="0">
                <a:latin typeface="+mn-lt"/>
              </a:rPr>
              <a:t>.</a:t>
            </a:r>
          </a:p>
          <a:p>
            <a:endParaRPr lang="sr-Cyrl-RS" dirty="0" smtClean="0">
              <a:latin typeface="+mn-lt"/>
            </a:endParaRPr>
          </a:p>
          <a:p>
            <a:endParaRPr lang="sr-Cyrl-RS" dirty="0" smtClean="0">
              <a:latin typeface="+mn-lt"/>
            </a:endParaRPr>
          </a:p>
          <a:p>
            <a:r>
              <a:rPr lang="sr-Cyrl-RS" b="1" dirty="0" smtClean="0">
                <a:latin typeface="+mn-lt"/>
              </a:rPr>
              <a:t>Етика</a:t>
            </a:r>
            <a:r>
              <a:rPr lang="sr-Cyrl-RS" dirty="0" smtClean="0">
                <a:latin typeface="+mn-lt"/>
              </a:rPr>
              <a:t> је скуп обичаја, навика и норми, којим се људи једне заједнице </a:t>
            </a:r>
          </a:p>
          <a:p>
            <a:r>
              <a:rPr lang="sr-Cyrl-RS" dirty="0" smtClean="0">
                <a:latin typeface="+mn-lt"/>
              </a:rPr>
              <a:t>руководе у својим поступцима и свом целокупном понашању</a:t>
            </a:r>
            <a:r>
              <a:rPr lang="sr-Cyrl-RS" dirty="0" smtClean="0">
                <a:solidFill>
                  <a:srgbClr val="FF0000"/>
                </a:solidFill>
                <a:latin typeface="+mn-lt"/>
              </a:rPr>
              <a:t>.</a:t>
            </a:r>
          </a:p>
          <a:p>
            <a:endParaRPr lang="sr-Cyrl-RS" dirty="0" smtClean="0">
              <a:solidFill>
                <a:srgbClr val="FF0000"/>
              </a:solidFill>
              <a:latin typeface="+mn-lt"/>
            </a:endParaRPr>
          </a:p>
          <a:p>
            <a:r>
              <a:rPr lang="sr-Cyrl-RS" dirty="0">
                <a:latin typeface="+mn-lt"/>
              </a:rPr>
              <a:t>Појмом етика означава: наука о моралу као друштвеном феномену</a:t>
            </a:r>
            <a:r>
              <a:rPr lang="sr-Cyrl-RS" dirty="0" smtClean="0">
                <a:latin typeface="+mn-lt"/>
              </a:rPr>
              <a:t>.</a:t>
            </a:r>
          </a:p>
          <a:p>
            <a:r>
              <a:rPr lang="sr-Cyrl-RS" dirty="0">
                <a:latin typeface="+mn-lt"/>
              </a:rPr>
              <a:t>Појмом морал означава: одређена појава и пракса у друштвеном </a:t>
            </a:r>
            <a:r>
              <a:rPr lang="sr-Cyrl-RS" dirty="0" smtClean="0">
                <a:latin typeface="+mn-lt"/>
              </a:rPr>
              <a:t>животу</a:t>
            </a:r>
          </a:p>
          <a:p>
            <a:endParaRPr lang="sr-Cyrl-RS" dirty="0" smtClean="0">
              <a:latin typeface="+mn-lt"/>
            </a:endParaRPr>
          </a:p>
          <a:p>
            <a:r>
              <a:rPr lang="sr-Cyrl-RS" dirty="0">
                <a:latin typeface="+mn-lt"/>
              </a:rPr>
              <a:t>Иако се морал и етика, у свакодневном говору и употреби, значе исто, </a:t>
            </a:r>
          </a:p>
          <a:p>
            <a:r>
              <a:rPr lang="sr-Cyrl-RS" dirty="0">
                <a:latin typeface="+mn-lt"/>
              </a:rPr>
              <a:t>лекар у свом раду термине морал и етику не сме поистовећивати. </a:t>
            </a:r>
          </a:p>
          <a:p>
            <a:endParaRPr lang="sr-Cyrl-RS" dirty="0"/>
          </a:p>
          <a:p>
            <a:endParaRPr lang="sr-Cyrl-RS" dirty="0">
              <a:solidFill>
                <a:srgbClr val="FF0000"/>
              </a:solidFill>
            </a:endParaRPr>
          </a:p>
        </p:txBody>
      </p:sp>
    </p:spTree>
    <p:extLst>
      <p:ext uri="{BB962C8B-B14F-4D97-AF65-F5344CB8AC3E}">
        <p14:creationId xmlns:p14="http://schemas.microsoft.com/office/powerpoint/2010/main" xmlns="" val="63856679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6" name="Picture 12" descr="http://2.bp.blogspot.com/-9n6aoX7yhYI/UjY0Vt3iPYI/AAAAAAAAANE/VBGh3ALwVQ8/s1600/Kate-Upton-28.jpg"/>
          <p:cNvPicPr>
            <a:picLocks noChangeAspect="1" noChangeArrowheads="1"/>
          </p:cNvPicPr>
          <p:nvPr/>
        </p:nvPicPr>
        <p:blipFill>
          <a:blip r:embed="rId2" cstate="print"/>
          <a:srcRect l="15000" b="4092"/>
          <a:stretch>
            <a:fillRect/>
          </a:stretch>
        </p:blipFill>
        <p:spPr bwMode="auto">
          <a:xfrm>
            <a:off x="4357686" y="1285860"/>
            <a:ext cx="2428863" cy="4476364"/>
          </a:xfrm>
          <a:prstGeom prst="rect">
            <a:avLst/>
          </a:prstGeom>
          <a:noFill/>
        </p:spPr>
      </p:pic>
      <p:pic>
        <p:nvPicPr>
          <p:cNvPr id="4" name="Picture 6" descr="http://dnevnenovine.weebly.com/uploads/1/4/2/3/14233781/8412996_orig.jpg?0"/>
          <p:cNvPicPr>
            <a:picLocks noChangeAspect="1" noChangeArrowheads="1"/>
          </p:cNvPicPr>
          <p:nvPr/>
        </p:nvPicPr>
        <p:blipFill>
          <a:blip r:embed="rId3" cstate="print"/>
          <a:srcRect l="42259" t="5670" r="6249" b="23886"/>
          <a:stretch>
            <a:fillRect/>
          </a:stretch>
        </p:blipFill>
        <p:spPr bwMode="auto">
          <a:xfrm>
            <a:off x="500034" y="642918"/>
            <a:ext cx="3000396" cy="257176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0" name="Picture 6" descr="Manekenke od sada moraju jesti svaki dan!"/>
          <p:cNvPicPr>
            <a:picLocks noChangeAspect="1" noChangeArrowheads="1"/>
          </p:cNvPicPr>
          <p:nvPr/>
        </p:nvPicPr>
        <p:blipFill>
          <a:blip r:embed="rId4" cstate="print"/>
          <a:srcRect/>
          <a:stretch>
            <a:fillRect/>
          </a:stretch>
        </p:blipFill>
        <p:spPr bwMode="auto">
          <a:xfrm>
            <a:off x="428596" y="3500438"/>
            <a:ext cx="3214710" cy="25717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http://www.blogger.ba/slike/46618.775452.jpg"/>
          <p:cNvPicPr>
            <a:picLocks noChangeAspect="1" noChangeArrowheads="1"/>
          </p:cNvPicPr>
          <p:nvPr/>
        </p:nvPicPr>
        <p:blipFill>
          <a:blip r:embed="rId5" cstate="print"/>
          <a:srcRect/>
          <a:stretch>
            <a:fillRect/>
          </a:stretch>
        </p:blipFill>
        <p:spPr bwMode="auto">
          <a:xfrm>
            <a:off x="5500694" y="642918"/>
            <a:ext cx="3143272" cy="2857520"/>
          </a:xfrm>
          <a:prstGeom prst="rect">
            <a:avLst/>
          </a:prstGeom>
          <a:noFill/>
        </p:spPr>
      </p:pic>
      <p:pic>
        <p:nvPicPr>
          <p:cNvPr id="1034" name="Picture 10" descr="Modeli kosturi: Žgoljave cure šokirale su javnost u Australiji"/>
          <p:cNvPicPr>
            <a:picLocks noChangeAspect="1" noChangeArrowheads="1"/>
          </p:cNvPicPr>
          <p:nvPr/>
        </p:nvPicPr>
        <p:blipFill>
          <a:blip r:embed="rId6" cstate="print"/>
          <a:srcRect/>
          <a:stretch>
            <a:fillRect/>
          </a:stretch>
        </p:blipFill>
        <p:spPr bwMode="auto">
          <a:xfrm>
            <a:off x="5500694" y="3929066"/>
            <a:ext cx="3214710" cy="2214578"/>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9"/>
          <p:cNvSpPr>
            <a:spLocks noChangeArrowheads="1"/>
          </p:cNvSpPr>
          <p:nvPr/>
        </p:nvSpPr>
        <p:spPr bwMode="auto">
          <a:xfrm>
            <a:off x="349250" y="1428736"/>
            <a:ext cx="8794750" cy="5137147"/>
          </a:xfrm>
          <a:prstGeom prst="rect">
            <a:avLst/>
          </a:prstGeom>
          <a:noFill/>
          <a:ln w="9525">
            <a:noFill/>
            <a:miter lim="800000"/>
            <a:headEnd/>
            <a:tailEnd/>
          </a:ln>
        </p:spPr>
        <p:txBody>
          <a:bodyPr wrap="none" anchor="ctr"/>
          <a:lstStyle/>
          <a:p>
            <a:pPr algn="just"/>
            <a:endParaRPr lang="sr-Cyrl-CS" altLang="en-US" dirty="0">
              <a:solidFill>
                <a:srgbClr val="FF0000"/>
              </a:solidFill>
            </a:endParaRPr>
          </a:p>
          <a:p>
            <a:pPr marL="174625" lvl="1" algn="just">
              <a:buClr>
                <a:srgbClr val="C00000"/>
              </a:buClr>
            </a:pPr>
            <a:r>
              <a:rPr lang="sr-Cyrl-CS" altLang="en-US" b="1" dirty="0">
                <a:solidFill>
                  <a:srgbClr val="FF0000"/>
                </a:solidFill>
              </a:rPr>
              <a:t> </a:t>
            </a:r>
            <a:r>
              <a:rPr lang="sr-Cyrl-CS" altLang="en-US" b="1" dirty="0" smtClean="0">
                <a:solidFill>
                  <a:srgbClr val="FF0000"/>
                </a:solidFill>
              </a:rPr>
              <a:t>       </a:t>
            </a:r>
            <a:r>
              <a:rPr lang="sr-Cyrl-CS" altLang="en-US" b="1" dirty="0" smtClean="0">
                <a:solidFill>
                  <a:srgbClr val="FF0000"/>
                </a:solidFill>
                <a:latin typeface="Arial" pitchFamily="34" charset="0"/>
                <a:cs typeface="Arial" pitchFamily="34" charset="0"/>
              </a:rPr>
              <a:t>ОПШТА ИНСПЕКЦИЈА</a:t>
            </a:r>
          </a:p>
          <a:p>
            <a:pPr marL="174625" lvl="1" algn="just">
              <a:buClr>
                <a:srgbClr val="C00000"/>
              </a:buClr>
            </a:pPr>
            <a:endParaRPr lang="sr-Cyrl-CS" altLang="en-US" b="1" dirty="0">
              <a:latin typeface="Arial" pitchFamily="34" charset="0"/>
              <a:cs typeface="Arial" pitchFamily="34" charset="0"/>
            </a:endParaRPr>
          </a:p>
          <a:p>
            <a:pPr marL="174625" lvl="1" algn="just">
              <a:buClr>
                <a:srgbClr val="C00000"/>
              </a:buClr>
              <a:buFont typeface="Wingdings" pitchFamily="2" charset="2"/>
              <a:buNone/>
            </a:pPr>
            <a:endParaRPr lang="sr-Cyrl-CS" altLang="en-US" b="1" dirty="0">
              <a:solidFill>
                <a:srgbClr val="FF0000"/>
              </a:solidFill>
              <a:latin typeface="Arial" pitchFamily="34" charset="0"/>
              <a:cs typeface="Arial" pitchFamily="34" charset="0"/>
            </a:endParaRPr>
          </a:p>
          <a:p>
            <a:pPr marL="536575" lvl="2" algn="just"/>
            <a:r>
              <a:rPr lang="sr-Cyrl-CS" altLang="en-US" b="1" dirty="0" smtClean="0">
                <a:solidFill>
                  <a:srgbClr val="FF0000"/>
                </a:solidFill>
                <a:latin typeface="Arial" pitchFamily="34" charset="0"/>
                <a:cs typeface="Arial" pitchFamily="34" charset="0"/>
              </a:rPr>
              <a:t>КОНСТИТУЦИЈА </a:t>
            </a:r>
            <a:r>
              <a:rPr lang="sr-Cyrl-CS" altLang="en-US" b="1" dirty="0">
                <a:solidFill>
                  <a:srgbClr val="FF0000"/>
                </a:solidFill>
                <a:latin typeface="Arial" pitchFamily="34" charset="0"/>
                <a:cs typeface="Arial" pitchFamily="34" charset="0"/>
              </a:rPr>
              <a:t>(ТЕЛЕСНА ГРАЂА ОРГАНИЗМА)</a:t>
            </a:r>
          </a:p>
          <a:p>
            <a:pPr marL="536575" lvl="2" algn="just">
              <a:buFontTx/>
              <a:buChar char="-"/>
            </a:pPr>
            <a:endParaRPr lang="sr-Cyrl-CS" altLang="en-US" b="1" dirty="0">
              <a:latin typeface="Arial" pitchFamily="34" charset="0"/>
              <a:cs typeface="Arial" pitchFamily="34" charset="0"/>
            </a:endParaRPr>
          </a:p>
          <a:p>
            <a:pPr marL="536575" lvl="2" algn="just">
              <a:buFontTx/>
              <a:buChar char="-"/>
            </a:pPr>
            <a:r>
              <a:rPr lang="sr-Cyrl-CS" altLang="en-US" b="1" dirty="0">
                <a:latin typeface="Arial" pitchFamily="34" charset="0"/>
                <a:cs typeface="Arial" pitchFamily="34" charset="0"/>
              </a:rPr>
              <a:t> </a:t>
            </a:r>
            <a:r>
              <a:rPr lang="sr-Cyrl-CS" altLang="en-US" b="1" dirty="0" smtClean="0">
                <a:latin typeface="Arial" pitchFamily="34" charset="0"/>
                <a:cs typeface="Arial" pitchFamily="34" charset="0"/>
              </a:rPr>
              <a:t>стенична </a:t>
            </a:r>
            <a:r>
              <a:rPr lang="sr-Cyrl-CS" altLang="en-US" b="1" dirty="0">
                <a:latin typeface="Arial" pitchFamily="34" charset="0"/>
                <a:cs typeface="Arial" pitchFamily="34" charset="0"/>
              </a:rPr>
              <a:t>(просечна)</a:t>
            </a:r>
          </a:p>
          <a:p>
            <a:pPr marL="536575" lvl="2" algn="just">
              <a:buFontTx/>
              <a:buChar char="-"/>
            </a:pPr>
            <a:r>
              <a:rPr lang="sr-Cyrl-CS" altLang="en-US" b="1" dirty="0">
                <a:latin typeface="Arial" pitchFamily="34" charset="0"/>
                <a:cs typeface="Arial" pitchFamily="34" charset="0"/>
              </a:rPr>
              <a:t> </a:t>
            </a:r>
            <a:r>
              <a:rPr lang="sr-Cyrl-CS" altLang="en-US" b="1" dirty="0" smtClean="0">
                <a:latin typeface="Arial" pitchFamily="34" charset="0"/>
                <a:cs typeface="Arial" pitchFamily="34" charset="0"/>
              </a:rPr>
              <a:t>хиперстенична </a:t>
            </a:r>
            <a:r>
              <a:rPr lang="sr-Cyrl-CS" altLang="en-US" b="1" dirty="0">
                <a:latin typeface="Arial" pitchFamily="34" charset="0"/>
                <a:cs typeface="Arial" pitchFamily="34" charset="0"/>
              </a:rPr>
              <a:t>(натпросечна)</a:t>
            </a:r>
          </a:p>
          <a:p>
            <a:pPr marL="536575" lvl="2" algn="just">
              <a:buFontTx/>
              <a:buChar char="-"/>
            </a:pPr>
            <a:r>
              <a:rPr lang="sr-Cyrl-CS" altLang="en-US" b="1" dirty="0">
                <a:latin typeface="Arial" pitchFamily="34" charset="0"/>
                <a:cs typeface="Arial" pitchFamily="34" charset="0"/>
              </a:rPr>
              <a:t> хипостенична (слаба</a:t>
            </a:r>
            <a:r>
              <a:rPr lang="sr-Cyrl-CS" altLang="en-US" b="1" dirty="0" smtClean="0">
                <a:latin typeface="Arial" pitchFamily="34" charset="0"/>
                <a:cs typeface="Arial" pitchFamily="34" charset="0"/>
              </a:rPr>
              <a:t>)</a:t>
            </a:r>
          </a:p>
          <a:p>
            <a:pPr marL="536575" lvl="2" algn="just">
              <a:buFontTx/>
              <a:buChar char="-"/>
            </a:pPr>
            <a:endParaRPr lang="sr-Cyrl-CS" altLang="en-US" b="1" dirty="0" smtClean="0">
              <a:latin typeface="Arial" pitchFamily="34" charset="0"/>
              <a:cs typeface="Arial" pitchFamily="34" charset="0"/>
            </a:endParaRPr>
          </a:p>
          <a:p>
            <a:pPr marL="536575" lvl="2" algn="just">
              <a:buFontTx/>
              <a:buChar char="-"/>
            </a:pPr>
            <a:endParaRPr lang="sr-Cyrl-CS" altLang="en-US" b="1" dirty="0" smtClean="0">
              <a:latin typeface="Arial" pitchFamily="34" charset="0"/>
              <a:cs typeface="Arial" pitchFamily="34" charset="0"/>
            </a:endParaRPr>
          </a:p>
          <a:p>
            <a:pPr marL="536575" lvl="2" algn="just">
              <a:buFontTx/>
              <a:buChar char="-"/>
            </a:pPr>
            <a:endParaRPr lang="sr-Cyrl-CS" altLang="en-US" b="1" dirty="0" smtClean="0">
              <a:latin typeface="Arial" pitchFamily="34" charset="0"/>
              <a:cs typeface="Arial" pitchFamily="34" charset="0"/>
            </a:endParaRPr>
          </a:p>
          <a:p>
            <a:pPr marL="536575" lvl="2" algn="just">
              <a:buFontTx/>
              <a:buChar char="-"/>
            </a:pPr>
            <a:endParaRPr lang="sr-Cyrl-CS" altLang="en-US" b="1" dirty="0" smtClean="0">
              <a:latin typeface="Arial" pitchFamily="34" charset="0"/>
              <a:cs typeface="Arial" pitchFamily="34" charset="0"/>
            </a:endParaRPr>
          </a:p>
          <a:p>
            <a:pPr marL="536575" lvl="2" algn="just">
              <a:buFontTx/>
              <a:buChar char="-"/>
            </a:pPr>
            <a:endParaRPr lang="sr-Cyrl-CS" altLang="en-US" b="1" dirty="0" smtClean="0">
              <a:latin typeface="Arial" pitchFamily="34" charset="0"/>
              <a:cs typeface="Arial" pitchFamily="34" charset="0"/>
            </a:endParaRPr>
          </a:p>
          <a:p>
            <a:pPr marL="536575" lvl="2" algn="just">
              <a:buFontTx/>
              <a:buChar char="-"/>
            </a:pPr>
            <a:endParaRPr lang="sr-Cyrl-CS" altLang="en-US" b="1" dirty="0">
              <a:latin typeface="Arial" pitchFamily="34" charset="0"/>
              <a:cs typeface="Arial" pitchFamily="34" charset="0"/>
            </a:endParaRPr>
          </a:p>
          <a:p>
            <a:pPr marL="536575" lvl="2" algn="just">
              <a:buFontTx/>
              <a:buChar char="-"/>
            </a:pPr>
            <a:endParaRPr lang="sr-Cyrl-CS" altLang="en-US" b="1" dirty="0">
              <a:latin typeface="Arial" pitchFamily="34" charset="0"/>
              <a:cs typeface="Arial" pitchFamily="34" charset="0"/>
            </a:endParaRPr>
          </a:p>
          <a:p>
            <a:pPr marL="536575" lvl="2" algn="just"/>
            <a:r>
              <a:rPr lang="sr-Cyrl-CS" altLang="en-US" b="1" dirty="0">
                <a:latin typeface="Arial" pitchFamily="34" charset="0"/>
                <a:cs typeface="Arial" pitchFamily="34" charset="0"/>
              </a:rPr>
              <a:t>Пигнетов индекс (ПИ) </a:t>
            </a:r>
            <a:r>
              <a:rPr lang="sr-Cyrl-CS" altLang="en-US" dirty="0">
                <a:latin typeface="Arial" pitchFamily="34" charset="0"/>
                <a:cs typeface="Arial" pitchFamily="34" charset="0"/>
              </a:rPr>
              <a:t>= телесна висина – (телесна маса + средњи обим груди)</a:t>
            </a:r>
          </a:p>
          <a:p>
            <a:pPr marL="536575" lvl="2" algn="just"/>
            <a:endParaRPr lang="sr-Cyrl-CS" altLang="en-US" b="1" dirty="0">
              <a:latin typeface="Arial" pitchFamily="34" charset="0"/>
              <a:cs typeface="Arial" pitchFamily="34" charset="0"/>
            </a:endParaRPr>
          </a:p>
          <a:p>
            <a:pPr marL="536575" lvl="2" algn="just"/>
            <a:r>
              <a:rPr lang="sr-Cyrl-CS" altLang="en-US" dirty="0">
                <a:latin typeface="Arial" pitchFamily="34" charset="0"/>
                <a:cs typeface="Arial" pitchFamily="34" charset="0"/>
              </a:rPr>
              <a:t>ПИ мањи од 20 – особа има јаку конституцију</a:t>
            </a:r>
          </a:p>
          <a:p>
            <a:pPr marL="536575" lvl="2" algn="just"/>
            <a:r>
              <a:rPr lang="sr-Cyrl-CS" altLang="en-US" dirty="0">
                <a:latin typeface="Arial" pitchFamily="34" charset="0"/>
                <a:cs typeface="Arial" pitchFamily="34" charset="0"/>
              </a:rPr>
              <a:t>ПИ 20-30 – оосба има средњу конституцију</a:t>
            </a:r>
          </a:p>
          <a:p>
            <a:pPr marL="536575" lvl="2" algn="just"/>
            <a:r>
              <a:rPr lang="sr-Cyrl-CS" altLang="en-US" dirty="0">
                <a:latin typeface="Arial" pitchFamily="34" charset="0"/>
                <a:cs typeface="Arial" pitchFamily="34" charset="0"/>
              </a:rPr>
              <a:t>ПИ већи од 31 – оосба има слабу конституцију</a:t>
            </a:r>
          </a:p>
          <a:p>
            <a:pPr marL="536575" lvl="2" algn="just"/>
            <a:endParaRPr lang="sr-Cyrl-CS" altLang="en-US" b="1" dirty="0">
              <a:latin typeface="Arial" pitchFamily="34" charset="0"/>
              <a:cs typeface="Arial" pitchFamily="34" charset="0"/>
            </a:endParaRPr>
          </a:p>
          <a:p>
            <a:pPr marL="536575" lvl="2" algn="just"/>
            <a:endParaRPr lang="sr-Cyrl-CS" altLang="en-US" b="1" dirty="0"/>
          </a:p>
          <a:p>
            <a:pPr marL="536575" lvl="2" algn="just"/>
            <a:endParaRPr lang="en-US" altLang="en-US" b="1" dirty="0"/>
          </a:p>
        </p:txBody>
      </p:sp>
      <p:pic>
        <p:nvPicPr>
          <p:cNvPr id="3" name="Picture 2" descr="https://d2ycltig8jwwee.cloudfront.net/articles/574/detail.682a5fbd.jpg"/>
          <p:cNvPicPr>
            <a:picLocks noChangeAspect="1" noChangeArrowheads="1"/>
          </p:cNvPicPr>
          <p:nvPr/>
        </p:nvPicPr>
        <p:blipFill>
          <a:blip r:embed="rId2" cstate="print"/>
          <a:srcRect/>
          <a:stretch>
            <a:fillRect/>
          </a:stretch>
        </p:blipFill>
        <p:spPr bwMode="auto">
          <a:xfrm>
            <a:off x="6357950" y="1142984"/>
            <a:ext cx="2286015" cy="221455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 name="Picture 4" descr="http://www.crtanifilmovi.rs/wp-content/uploads/bfi_thumb/betmen-i-supermen-30e2ypfsrwcpui8fpvmpze.jpg"/>
          <p:cNvPicPr>
            <a:picLocks noChangeAspect="1" noChangeArrowheads="1"/>
          </p:cNvPicPr>
          <p:nvPr/>
        </p:nvPicPr>
        <p:blipFill>
          <a:blip r:embed="rId3" cstate="print"/>
          <a:srcRect t="17544"/>
          <a:stretch>
            <a:fillRect/>
          </a:stretch>
        </p:blipFill>
        <p:spPr bwMode="auto">
          <a:xfrm>
            <a:off x="4143372" y="2571744"/>
            <a:ext cx="2286016" cy="2428892"/>
          </a:xfrm>
          <a:prstGeom prst="rect">
            <a:avLst/>
          </a:prstGeo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9"/>
          <p:cNvSpPr>
            <a:spLocks noChangeArrowheads="1"/>
          </p:cNvSpPr>
          <p:nvPr/>
        </p:nvSpPr>
        <p:spPr bwMode="auto">
          <a:xfrm>
            <a:off x="0" y="428604"/>
            <a:ext cx="8794750" cy="5565775"/>
          </a:xfrm>
          <a:prstGeom prst="rect">
            <a:avLst/>
          </a:prstGeom>
          <a:noFill/>
          <a:ln w="9525">
            <a:noFill/>
            <a:miter lim="800000"/>
            <a:headEnd/>
            <a:tailEnd/>
          </a:ln>
        </p:spPr>
        <p:txBody>
          <a:bodyPr wrap="none" anchor="ctr"/>
          <a:lstStyle/>
          <a:p>
            <a:pPr algn="just"/>
            <a:r>
              <a:rPr lang="sr-Latn-CS" altLang="en-US" b="1" dirty="0" smtClean="0">
                <a:latin typeface="Arial" pitchFamily="34" charset="0"/>
                <a:cs typeface="Arial" pitchFamily="34" charset="0"/>
              </a:rPr>
              <a:t>          </a:t>
            </a:r>
            <a:endParaRPr lang="sr-Cyrl-CS" altLang="en-US" b="1" dirty="0">
              <a:latin typeface="Arial" pitchFamily="34" charset="0"/>
              <a:cs typeface="Arial" pitchFamily="34" charset="0"/>
            </a:endParaRPr>
          </a:p>
          <a:p>
            <a:pPr algn="just"/>
            <a:endParaRPr lang="sr-Cyrl-CS" altLang="en-US" b="1" dirty="0"/>
          </a:p>
          <a:p>
            <a:pPr marL="174625" lvl="1" algn="just">
              <a:buClr>
                <a:srgbClr val="C00000"/>
              </a:buClr>
            </a:pPr>
            <a:r>
              <a:rPr lang="sr-Cyrl-CS" altLang="en-US" dirty="0"/>
              <a:t> </a:t>
            </a:r>
            <a:r>
              <a:rPr lang="sr-Cyrl-CS" altLang="en-US" dirty="0" smtClean="0"/>
              <a:t>       </a:t>
            </a:r>
            <a:r>
              <a:rPr lang="sr-Cyrl-CS" altLang="en-US" b="1" dirty="0" smtClean="0">
                <a:solidFill>
                  <a:srgbClr val="FF0000"/>
                </a:solidFill>
                <a:latin typeface="Arial" pitchFamily="34" charset="0"/>
                <a:cs typeface="Arial" pitchFamily="34" charset="0"/>
              </a:rPr>
              <a:t>ОПШТА ИНСПЕКЦИЈА</a:t>
            </a:r>
          </a:p>
          <a:p>
            <a:pPr marL="174625" lvl="1" algn="just">
              <a:buClr>
                <a:srgbClr val="C00000"/>
              </a:buClr>
            </a:pPr>
            <a:endParaRPr lang="sr-Cyrl-CS" altLang="en-US" dirty="0" smtClean="0">
              <a:latin typeface="Arial" pitchFamily="34" charset="0"/>
              <a:cs typeface="Arial" pitchFamily="34" charset="0"/>
            </a:endParaRPr>
          </a:p>
          <a:p>
            <a:pPr marL="174625" lvl="1" algn="just">
              <a:buClr>
                <a:srgbClr val="C00000"/>
              </a:buClr>
            </a:pPr>
            <a:endParaRPr lang="sr-Cyrl-CS" altLang="en-US" dirty="0" smtClean="0">
              <a:latin typeface="Arial" pitchFamily="34" charset="0"/>
              <a:cs typeface="Arial" pitchFamily="34" charset="0"/>
            </a:endParaRPr>
          </a:p>
          <a:p>
            <a:pPr marL="174625" lvl="1" algn="just">
              <a:buClr>
                <a:srgbClr val="C00000"/>
              </a:buClr>
            </a:pPr>
            <a:endParaRPr lang="sr-Cyrl-CS" altLang="en-US" dirty="0">
              <a:latin typeface="Arial" pitchFamily="34" charset="0"/>
              <a:cs typeface="Arial" pitchFamily="34" charset="0"/>
            </a:endParaRPr>
          </a:p>
          <a:p>
            <a:pPr marL="174625" lvl="1" algn="just">
              <a:buClr>
                <a:srgbClr val="C00000"/>
              </a:buClr>
              <a:buFont typeface="Wingdings" pitchFamily="2" charset="2"/>
              <a:buNone/>
            </a:pPr>
            <a:endParaRPr lang="sr-Cyrl-CS" altLang="en-US" b="1" dirty="0">
              <a:latin typeface="Arial" pitchFamily="34" charset="0"/>
              <a:cs typeface="Arial" pitchFamily="34" charset="0"/>
            </a:endParaRPr>
          </a:p>
          <a:p>
            <a:pPr marL="536575" lvl="2" algn="just"/>
            <a:r>
              <a:rPr lang="sr-Cyrl-CS" altLang="en-US" b="1" dirty="0" smtClean="0">
                <a:solidFill>
                  <a:srgbClr val="FF0000"/>
                </a:solidFill>
                <a:latin typeface="Arial" pitchFamily="34" charset="0"/>
                <a:cs typeface="Arial" pitchFamily="34" charset="0"/>
              </a:rPr>
              <a:t>ТЕЛЕСНА </a:t>
            </a:r>
            <a:r>
              <a:rPr lang="sr-Cyrl-CS" altLang="en-US" b="1" dirty="0">
                <a:solidFill>
                  <a:srgbClr val="FF0000"/>
                </a:solidFill>
                <a:latin typeface="Arial" pitchFamily="34" charset="0"/>
                <a:cs typeface="Arial" pitchFamily="34" charset="0"/>
              </a:rPr>
              <a:t>МАСА И УХРАЊЕНОСТ</a:t>
            </a:r>
          </a:p>
          <a:p>
            <a:pPr marL="536575" lvl="2" algn="just">
              <a:buFont typeface="Wingdings" pitchFamily="2" charset="2"/>
              <a:buNone/>
            </a:pPr>
            <a:endParaRPr lang="sr-Cyrl-CS" altLang="en-US" b="1" dirty="0">
              <a:latin typeface="Arial" pitchFamily="34" charset="0"/>
              <a:cs typeface="Arial" pitchFamily="34" charset="0"/>
            </a:endParaRPr>
          </a:p>
          <a:p>
            <a:pPr marL="536575" lvl="2" algn="just">
              <a:buFontTx/>
              <a:buChar char="-"/>
            </a:pPr>
            <a:r>
              <a:rPr lang="sr-Cyrl-CS" altLang="en-US" b="1" dirty="0">
                <a:latin typeface="Arial" pitchFamily="34" charset="0"/>
                <a:cs typeface="Arial" pitchFamily="34" charset="0"/>
              </a:rPr>
              <a:t> груба процена: </a:t>
            </a:r>
            <a:endParaRPr lang="sr-Cyrl-CS" altLang="en-US" b="1" dirty="0" smtClean="0">
              <a:latin typeface="Arial" pitchFamily="34" charset="0"/>
              <a:cs typeface="Arial" pitchFamily="34" charset="0"/>
            </a:endParaRPr>
          </a:p>
          <a:p>
            <a:pPr marL="536575" lvl="2" algn="just"/>
            <a:r>
              <a:rPr lang="sr-Cyrl-CS" altLang="en-US" b="1" dirty="0" smtClean="0">
                <a:latin typeface="Arial" pitchFamily="34" charset="0"/>
                <a:cs typeface="Arial" pitchFamily="34" charset="0"/>
              </a:rPr>
              <a:t>  </a:t>
            </a:r>
            <a:r>
              <a:rPr lang="sr-Cyrl-CS" altLang="en-US" dirty="0" smtClean="0">
                <a:latin typeface="Arial" pitchFamily="34" charset="0"/>
                <a:cs typeface="Arial" pitchFamily="34" charset="0"/>
              </a:rPr>
              <a:t>од </a:t>
            </a:r>
            <a:r>
              <a:rPr lang="sr-Cyrl-CS" altLang="en-US" dirty="0">
                <a:latin typeface="Arial" pitchFamily="34" charset="0"/>
                <a:cs typeface="Arial" pitchFamily="34" charset="0"/>
              </a:rPr>
              <a:t>телесне висине (ТВ) у цм одузме се </a:t>
            </a:r>
            <a:r>
              <a:rPr lang="sr-Cyrl-CS" altLang="en-US" dirty="0" smtClean="0">
                <a:latin typeface="Arial" pitchFamily="34" charset="0"/>
                <a:cs typeface="Arial" pitchFamily="34" charset="0"/>
              </a:rPr>
              <a:t>100, </a:t>
            </a:r>
            <a:r>
              <a:rPr lang="sr-Cyrl-CS" altLang="en-US" dirty="0">
                <a:latin typeface="Arial" pitchFamily="34" charset="0"/>
                <a:cs typeface="Arial" pitchFamily="34" charset="0"/>
              </a:rPr>
              <a:t>па се тежина (ТТ) изрази </a:t>
            </a:r>
            <a:r>
              <a:rPr lang="sr-Cyrl-CS" altLang="en-US" dirty="0" smtClean="0">
                <a:latin typeface="Arial" pitchFamily="34" charset="0"/>
                <a:cs typeface="Arial" pitchFamily="34" charset="0"/>
              </a:rPr>
              <a:t>у кг</a:t>
            </a:r>
            <a:endParaRPr lang="sr-Cyrl-CS" altLang="en-US" dirty="0">
              <a:latin typeface="Arial" pitchFamily="34" charset="0"/>
              <a:cs typeface="Arial" pitchFamily="34" charset="0"/>
            </a:endParaRPr>
          </a:p>
          <a:p>
            <a:pPr marL="536575" lvl="2" algn="just"/>
            <a:endParaRPr lang="sr-Cyrl-CS" altLang="en-US" b="1" dirty="0">
              <a:latin typeface="Arial" pitchFamily="34" charset="0"/>
              <a:cs typeface="Arial" pitchFamily="34" charset="0"/>
            </a:endParaRPr>
          </a:p>
          <a:p>
            <a:pPr marL="536575" lvl="2" algn="just">
              <a:buFontTx/>
              <a:buChar char="-"/>
            </a:pPr>
            <a:r>
              <a:rPr lang="sr-Cyrl-CS" altLang="en-US" b="1" dirty="0">
                <a:latin typeface="Arial" pitchFamily="34" charset="0"/>
                <a:cs typeface="Arial" pitchFamily="34" charset="0"/>
              </a:rPr>
              <a:t> </a:t>
            </a:r>
            <a:r>
              <a:rPr lang="sr-Latn-CS" altLang="en-US" b="1" dirty="0" smtClean="0">
                <a:latin typeface="Arial" pitchFamily="34" charset="0"/>
                <a:cs typeface="Arial" pitchFamily="34" charset="0"/>
              </a:rPr>
              <a:t>BMI </a:t>
            </a:r>
            <a:r>
              <a:rPr lang="sr-Cyrl-CS" altLang="en-US" b="1" dirty="0" smtClean="0">
                <a:latin typeface="Arial" pitchFamily="34" charset="0"/>
                <a:cs typeface="Arial" pitchFamily="34" charset="0"/>
              </a:rPr>
              <a:t>(индкес </a:t>
            </a:r>
            <a:r>
              <a:rPr lang="sr-Cyrl-CS" altLang="en-US" b="1" dirty="0">
                <a:latin typeface="Arial" pitchFamily="34" charset="0"/>
                <a:cs typeface="Arial" pitchFamily="34" charset="0"/>
              </a:rPr>
              <a:t>телесне масе) </a:t>
            </a:r>
            <a:r>
              <a:rPr lang="sr-Cyrl-CS" altLang="en-US" dirty="0">
                <a:latin typeface="Arial" pitchFamily="34" charset="0"/>
                <a:cs typeface="Arial" pitchFamily="34" charset="0"/>
              </a:rPr>
              <a:t>= ТТ (кг)/ТВ (м)</a:t>
            </a:r>
            <a:r>
              <a:rPr lang="sr-Cyrl-CS" altLang="en-US" baseline="30000" dirty="0">
                <a:latin typeface="Arial" pitchFamily="34" charset="0"/>
                <a:cs typeface="Arial" pitchFamily="34" charset="0"/>
              </a:rPr>
              <a:t>2</a:t>
            </a:r>
          </a:p>
          <a:p>
            <a:pPr marL="536575" lvl="2" algn="just"/>
            <a:r>
              <a:rPr lang="sr-Cyrl-CS" altLang="en-US" b="1" dirty="0">
                <a:latin typeface="Arial" pitchFamily="34" charset="0"/>
                <a:cs typeface="Arial" pitchFamily="34" charset="0"/>
              </a:rPr>
              <a:t>		</a:t>
            </a:r>
            <a:endParaRPr lang="sr-Cyrl-CS" altLang="en-US" b="1" dirty="0" smtClean="0">
              <a:latin typeface="Arial" pitchFamily="34" charset="0"/>
              <a:cs typeface="Arial" pitchFamily="34" charset="0"/>
            </a:endParaRPr>
          </a:p>
          <a:p>
            <a:pPr marL="536575" lvl="2" algn="just"/>
            <a:r>
              <a:rPr lang="sr-Cyrl-CS" altLang="en-US" b="1" dirty="0" smtClean="0">
                <a:latin typeface="Arial" pitchFamily="34" charset="0"/>
                <a:cs typeface="Arial" pitchFamily="34" charset="0"/>
              </a:rPr>
              <a:t>  </a:t>
            </a:r>
          </a:p>
          <a:p>
            <a:pPr marL="536575" lvl="2" algn="just"/>
            <a:r>
              <a:rPr lang="sr-Cyrl-CS" altLang="en-US" b="1" dirty="0" smtClean="0">
                <a:latin typeface="Arial" pitchFamily="34" charset="0"/>
                <a:cs typeface="Arial" pitchFamily="34" charset="0"/>
              </a:rPr>
              <a:t> Нормалне </a:t>
            </a:r>
            <a:r>
              <a:rPr lang="sr-Cyrl-CS" altLang="en-US" b="1" dirty="0">
                <a:latin typeface="Arial" pitchFamily="34" charset="0"/>
                <a:cs typeface="Arial" pitchFamily="34" charset="0"/>
              </a:rPr>
              <a:t>вредности </a:t>
            </a:r>
            <a:r>
              <a:rPr lang="sr-Latn-CS" altLang="en-US" b="1" dirty="0" smtClean="0">
                <a:latin typeface="Arial" pitchFamily="34" charset="0"/>
                <a:cs typeface="Arial" pitchFamily="34" charset="0"/>
              </a:rPr>
              <a:t>BMI </a:t>
            </a:r>
            <a:r>
              <a:rPr lang="sr-Cyrl-CS" altLang="en-US" b="1" dirty="0" smtClean="0">
                <a:latin typeface="Arial" pitchFamily="34" charset="0"/>
                <a:cs typeface="Arial" pitchFamily="34" charset="0"/>
              </a:rPr>
              <a:t> </a:t>
            </a:r>
            <a:r>
              <a:rPr lang="sr-Cyrl-CS" altLang="en-US" b="1" dirty="0">
                <a:latin typeface="Arial" pitchFamily="34" charset="0"/>
                <a:cs typeface="Arial" pitchFamily="34" charset="0"/>
              </a:rPr>
              <a:t>су 19 (20) – 24 (25)</a:t>
            </a:r>
          </a:p>
          <a:p>
            <a:pPr marL="536575" lvl="2" algn="just"/>
            <a:endParaRPr lang="sr-Cyrl-CS" altLang="en-US"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9"/>
          <p:cNvSpPr>
            <a:spLocks noChangeArrowheads="1"/>
          </p:cNvSpPr>
          <p:nvPr/>
        </p:nvSpPr>
        <p:spPr bwMode="auto">
          <a:xfrm>
            <a:off x="179388" y="836613"/>
            <a:ext cx="8794750" cy="5565775"/>
          </a:xfrm>
          <a:prstGeom prst="rect">
            <a:avLst/>
          </a:prstGeom>
          <a:noFill/>
          <a:ln w="9525">
            <a:noFill/>
            <a:miter lim="800000"/>
            <a:headEnd/>
            <a:tailEnd/>
          </a:ln>
        </p:spPr>
        <p:txBody>
          <a:bodyPr wrap="none" anchor="ctr"/>
          <a:lstStyle/>
          <a:p>
            <a:pPr algn="just"/>
            <a:endParaRPr lang="sr-Cyrl-CS" altLang="en-US" b="1" dirty="0"/>
          </a:p>
          <a:p>
            <a:pPr marL="174625" lvl="1" algn="just">
              <a:buClr>
                <a:srgbClr val="C00000"/>
              </a:buClr>
            </a:pPr>
            <a:r>
              <a:rPr lang="sr-Latn-CS" altLang="en-US" b="1" dirty="0" smtClean="0">
                <a:latin typeface="Arial" pitchFamily="34" charset="0"/>
                <a:cs typeface="Arial" pitchFamily="34" charset="0"/>
              </a:rPr>
              <a:t>     </a:t>
            </a:r>
            <a:endParaRPr lang="sr-Cyrl-CS" altLang="en-US" b="1" dirty="0" smtClean="0">
              <a:latin typeface="Arial" pitchFamily="34" charset="0"/>
              <a:cs typeface="Arial" pitchFamily="34" charset="0"/>
            </a:endParaRPr>
          </a:p>
          <a:p>
            <a:pPr marL="174625" lvl="1" algn="just">
              <a:buClr>
                <a:srgbClr val="C00000"/>
              </a:buClr>
            </a:pPr>
            <a:r>
              <a:rPr lang="sr-Latn-CS" altLang="en-US" b="1" dirty="0" smtClean="0">
                <a:latin typeface="Arial" pitchFamily="34" charset="0"/>
                <a:cs typeface="Arial" pitchFamily="34" charset="0"/>
              </a:rPr>
              <a:t> </a:t>
            </a:r>
            <a:r>
              <a:rPr lang="sr-Cyrl-CS" altLang="en-US" b="1" dirty="0" smtClean="0">
                <a:latin typeface="Arial" pitchFamily="34" charset="0"/>
                <a:cs typeface="Arial" pitchFamily="34" charset="0"/>
              </a:rPr>
              <a:t>      </a:t>
            </a:r>
            <a:r>
              <a:rPr lang="sr-Cyrl-CS" altLang="en-US" b="1" dirty="0" smtClean="0">
                <a:solidFill>
                  <a:srgbClr val="FF0000"/>
                </a:solidFill>
                <a:latin typeface="Arial" pitchFamily="34" charset="0"/>
                <a:cs typeface="Arial" pitchFamily="34" charset="0"/>
              </a:rPr>
              <a:t>ОПШТА </a:t>
            </a:r>
            <a:r>
              <a:rPr lang="sr-Cyrl-CS" altLang="en-US" b="1" dirty="0">
                <a:solidFill>
                  <a:srgbClr val="FF0000"/>
                </a:solidFill>
                <a:latin typeface="Arial" pitchFamily="34" charset="0"/>
                <a:cs typeface="Arial" pitchFamily="34" charset="0"/>
              </a:rPr>
              <a:t>ИНСПЕКЦИЈА</a:t>
            </a:r>
          </a:p>
          <a:p>
            <a:pPr marL="174625" lvl="1" algn="just">
              <a:buClr>
                <a:srgbClr val="C00000"/>
              </a:buClr>
              <a:buFont typeface="Wingdings" pitchFamily="2" charset="2"/>
              <a:buNone/>
            </a:pPr>
            <a:endParaRPr lang="sr-Cyrl-CS" altLang="en-US" b="1" dirty="0">
              <a:latin typeface="Arial" pitchFamily="34" charset="0"/>
              <a:cs typeface="Arial" pitchFamily="34" charset="0"/>
            </a:endParaRPr>
          </a:p>
          <a:p>
            <a:pPr marL="536575" lvl="2" algn="just">
              <a:buFont typeface="Wingdings" pitchFamily="2" charset="2"/>
              <a:buChar char="§"/>
            </a:pPr>
            <a:r>
              <a:rPr lang="sr-Cyrl-CS" altLang="en-US" b="1" dirty="0">
                <a:latin typeface="Arial" pitchFamily="34" charset="0"/>
                <a:cs typeface="Arial" pitchFamily="34" charset="0"/>
              </a:rPr>
              <a:t> </a:t>
            </a:r>
            <a:r>
              <a:rPr lang="sr-Cyrl-CS" altLang="en-US" b="1" dirty="0" smtClean="0">
                <a:latin typeface="Arial" pitchFamily="34" charset="0"/>
                <a:cs typeface="Arial" pitchFamily="34" charset="0"/>
              </a:rPr>
              <a:t>КОЖА</a:t>
            </a:r>
            <a:endParaRPr lang="sr-Cyrl-CS" altLang="en-US" b="1" dirty="0">
              <a:latin typeface="Arial" pitchFamily="34" charset="0"/>
              <a:cs typeface="Arial" pitchFamily="34" charset="0"/>
            </a:endParaRPr>
          </a:p>
          <a:p>
            <a:pPr marL="536575" lvl="2" algn="just">
              <a:buFontTx/>
              <a:buChar char="-"/>
            </a:pPr>
            <a:r>
              <a:rPr lang="sr-Cyrl-CS" altLang="en-US" dirty="0">
                <a:latin typeface="Arial" pitchFamily="34" charset="0"/>
                <a:cs typeface="Arial" pitchFamily="34" charset="0"/>
              </a:rPr>
              <a:t> тургор (грађа и еластичност)</a:t>
            </a:r>
          </a:p>
          <a:p>
            <a:pPr marL="536575" lvl="2" algn="just">
              <a:buFontTx/>
              <a:buChar char="-"/>
            </a:pPr>
            <a:r>
              <a:rPr lang="sr-Cyrl-CS" altLang="en-US" dirty="0">
                <a:latin typeface="Arial" pitchFamily="34" charset="0"/>
                <a:cs typeface="Arial" pitchFamily="34" charset="0"/>
              </a:rPr>
              <a:t> топлота</a:t>
            </a:r>
          </a:p>
          <a:p>
            <a:pPr marL="536575" lvl="2" algn="just">
              <a:buFontTx/>
              <a:buChar char="-"/>
            </a:pPr>
            <a:r>
              <a:rPr lang="sr-Cyrl-CS" altLang="en-US" dirty="0">
                <a:latin typeface="Arial" pitchFamily="34" charset="0"/>
                <a:cs typeface="Arial" pitchFamily="34" charset="0"/>
              </a:rPr>
              <a:t> боја</a:t>
            </a:r>
          </a:p>
          <a:p>
            <a:pPr marL="536575" lvl="2" algn="just">
              <a:buFontTx/>
              <a:buChar char="-"/>
            </a:pPr>
            <a:r>
              <a:rPr lang="sr-Cyrl-CS" altLang="en-US" dirty="0">
                <a:latin typeface="Arial" pitchFamily="34" charset="0"/>
                <a:cs typeface="Arial" pitchFamily="34" charset="0"/>
              </a:rPr>
              <a:t> пигментација</a:t>
            </a:r>
          </a:p>
          <a:p>
            <a:pPr marL="536575" lvl="2" algn="just">
              <a:buFontTx/>
              <a:buChar char="-"/>
            </a:pPr>
            <a:r>
              <a:rPr lang="sr-Cyrl-CS" altLang="en-US" dirty="0">
                <a:latin typeface="Arial" pitchFamily="34" charset="0"/>
                <a:cs typeface="Arial" pitchFamily="34" charset="0"/>
              </a:rPr>
              <a:t> чистоћа</a:t>
            </a:r>
          </a:p>
          <a:p>
            <a:pPr marL="536575" lvl="2" algn="just">
              <a:buFontTx/>
              <a:buChar char="-"/>
            </a:pPr>
            <a:r>
              <a:rPr lang="sr-Cyrl-CS" altLang="en-US" dirty="0">
                <a:latin typeface="Arial" pitchFamily="34" charset="0"/>
                <a:cs typeface="Arial" pitchFamily="34" charset="0"/>
              </a:rPr>
              <a:t> длакавост</a:t>
            </a:r>
          </a:p>
          <a:p>
            <a:pPr marL="536575" lvl="2" algn="just"/>
            <a:endParaRPr lang="sr-Cyrl-CS" altLang="en-US" b="1" dirty="0">
              <a:latin typeface="Arial" pitchFamily="34" charset="0"/>
              <a:cs typeface="Arial" pitchFamily="34" charset="0"/>
            </a:endParaRPr>
          </a:p>
          <a:p>
            <a:pPr marL="536575" lvl="2" algn="just">
              <a:buFont typeface="Wingdings" pitchFamily="2" charset="2"/>
              <a:buChar char="§"/>
            </a:pPr>
            <a:r>
              <a:rPr lang="sr-Cyrl-CS" altLang="en-US" b="1" dirty="0">
                <a:latin typeface="Arial" pitchFamily="34" charset="0"/>
                <a:cs typeface="Arial" pitchFamily="34" charset="0"/>
              </a:rPr>
              <a:t> ТЕЛЕСНА </a:t>
            </a:r>
            <a:r>
              <a:rPr lang="sr-Cyrl-CS" altLang="en-US" b="1" dirty="0" smtClean="0">
                <a:latin typeface="Arial" pitchFamily="34" charset="0"/>
                <a:cs typeface="Arial" pitchFamily="34" charset="0"/>
              </a:rPr>
              <a:t>ТЕМПЕРАТУРА</a:t>
            </a:r>
            <a:endParaRPr lang="sr-Cyrl-CS" altLang="en-US" b="1" dirty="0">
              <a:latin typeface="Arial" pitchFamily="34" charset="0"/>
              <a:cs typeface="Arial" pitchFamily="34" charset="0"/>
            </a:endParaRPr>
          </a:p>
          <a:p>
            <a:pPr marL="536575" lvl="2" algn="just">
              <a:buFontTx/>
              <a:buChar char="-"/>
            </a:pPr>
            <a:r>
              <a:rPr lang="sr-Cyrl-CS" altLang="en-US" dirty="0">
                <a:latin typeface="Arial" pitchFamily="34" charset="0"/>
                <a:cs typeface="Arial" pitchFamily="34" charset="0"/>
              </a:rPr>
              <a:t> </a:t>
            </a:r>
            <a:r>
              <a:rPr lang="sr-Cyrl-CS" altLang="en-US" dirty="0" smtClean="0">
                <a:latin typeface="Arial" pitchFamily="34" charset="0"/>
                <a:cs typeface="Arial" pitchFamily="34" charset="0"/>
              </a:rPr>
              <a:t>нормална температуруа - </a:t>
            </a:r>
            <a:r>
              <a:rPr lang="sr-Cyrl-CS" altLang="en-US" dirty="0">
                <a:latin typeface="Arial" pitchFamily="34" charset="0"/>
                <a:cs typeface="Arial" pitchFamily="34" charset="0"/>
              </a:rPr>
              <a:t>у аксили </a:t>
            </a:r>
            <a:r>
              <a:rPr lang="sr-Cyrl-CS" altLang="en-US" dirty="0" smtClean="0">
                <a:latin typeface="Arial" pitchFamily="34" charset="0"/>
                <a:cs typeface="Arial" pitchFamily="34" charset="0"/>
              </a:rPr>
              <a:t> </a:t>
            </a:r>
            <a:r>
              <a:rPr lang="sr-Cyrl-CS" altLang="en-US" dirty="0">
                <a:latin typeface="Arial" pitchFamily="34" charset="0"/>
                <a:cs typeface="Arial" pitchFamily="34" charset="0"/>
              </a:rPr>
              <a:t>до 37 </a:t>
            </a:r>
            <a:r>
              <a:rPr lang="sr-Latn-CS" altLang="en-US" dirty="0">
                <a:latin typeface="Arial" pitchFamily="34" charset="0"/>
                <a:cs typeface="Arial" pitchFamily="34" charset="0"/>
              </a:rPr>
              <a:t>C</a:t>
            </a:r>
            <a:r>
              <a:rPr lang="sr-Cyrl-CS" altLang="en-US" dirty="0">
                <a:latin typeface="Arial" pitchFamily="34" charset="0"/>
                <a:cs typeface="Arial" pitchFamily="34" charset="0"/>
              </a:rPr>
              <a:t>, у устима до 37.5 </a:t>
            </a:r>
            <a:r>
              <a:rPr lang="sr-Latn-CS" altLang="en-US" dirty="0">
                <a:latin typeface="Arial" pitchFamily="34" charset="0"/>
                <a:cs typeface="Arial" pitchFamily="34" charset="0"/>
              </a:rPr>
              <a:t>C</a:t>
            </a:r>
            <a:r>
              <a:rPr lang="sr-Cyrl-CS" altLang="en-US" dirty="0">
                <a:latin typeface="Arial" pitchFamily="34" charset="0"/>
                <a:cs typeface="Arial" pitchFamily="34" charset="0"/>
              </a:rPr>
              <a:t>, </a:t>
            </a:r>
            <a:r>
              <a:rPr lang="sr-Cyrl-CS" altLang="en-US" dirty="0" smtClean="0">
                <a:latin typeface="Arial" pitchFamily="34" charset="0"/>
                <a:cs typeface="Arial" pitchFamily="34" charset="0"/>
              </a:rPr>
              <a:t> </a:t>
            </a:r>
            <a:r>
              <a:rPr lang="sr-Cyrl-CS" altLang="en-US" dirty="0">
                <a:latin typeface="Arial" pitchFamily="34" charset="0"/>
                <a:cs typeface="Arial" pitchFamily="34" charset="0"/>
              </a:rPr>
              <a:t>у </a:t>
            </a:r>
            <a:r>
              <a:rPr lang="sr-Cyrl-CS" altLang="en-US" dirty="0" smtClean="0">
                <a:latin typeface="Arial" pitchFamily="34" charset="0"/>
                <a:cs typeface="Arial" pitchFamily="34" charset="0"/>
              </a:rPr>
              <a:t>анусу </a:t>
            </a:r>
            <a:r>
              <a:rPr lang="sr-Cyrl-CS" altLang="en-US" dirty="0">
                <a:latin typeface="Arial" pitchFamily="34" charset="0"/>
                <a:cs typeface="Arial" pitchFamily="34" charset="0"/>
              </a:rPr>
              <a:t>до 38 </a:t>
            </a:r>
            <a:r>
              <a:rPr lang="sr-Latn-CS" altLang="en-US" dirty="0">
                <a:latin typeface="Arial" pitchFamily="34" charset="0"/>
                <a:cs typeface="Arial" pitchFamily="34" charset="0"/>
              </a:rPr>
              <a:t>C</a:t>
            </a:r>
            <a:endParaRPr lang="sr-Cyrl-CS" altLang="en-US" dirty="0">
              <a:latin typeface="Arial" pitchFamily="34" charset="0"/>
              <a:cs typeface="Arial" pitchFamily="34" charset="0"/>
            </a:endParaRPr>
          </a:p>
          <a:p>
            <a:pPr marL="536575" lvl="2" algn="just">
              <a:buFontTx/>
              <a:buChar char="-"/>
            </a:pPr>
            <a:r>
              <a:rPr lang="sr-Cyrl-CS" altLang="en-US" dirty="0">
                <a:latin typeface="Arial" pitchFamily="34" charset="0"/>
                <a:cs typeface="Arial" pitchFamily="34" charset="0"/>
              </a:rPr>
              <a:t> </a:t>
            </a:r>
            <a:r>
              <a:rPr lang="sr-Cyrl-CS" altLang="en-US" dirty="0" smtClean="0">
                <a:latin typeface="Arial" pitchFamily="34" charset="0"/>
                <a:cs typeface="Arial" pitchFamily="34" charset="0"/>
              </a:rPr>
              <a:t>до </a:t>
            </a:r>
            <a:r>
              <a:rPr lang="sr-Cyrl-CS" altLang="en-US" dirty="0">
                <a:latin typeface="Arial" pitchFamily="34" charset="0"/>
                <a:cs typeface="Arial" pitchFamily="34" charset="0"/>
              </a:rPr>
              <a:t>38 </a:t>
            </a:r>
            <a:r>
              <a:rPr lang="sr-Latn-CS" altLang="en-US" dirty="0">
                <a:latin typeface="Arial" pitchFamily="34" charset="0"/>
                <a:cs typeface="Arial" pitchFamily="34" charset="0"/>
              </a:rPr>
              <a:t>C</a:t>
            </a:r>
            <a:r>
              <a:rPr lang="sr-Cyrl-CS" altLang="en-US" dirty="0">
                <a:latin typeface="Arial" pitchFamily="34" charset="0"/>
                <a:cs typeface="Arial" pitchFamily="34" charset="0"/>
              </a:rPr>
              <a:t> – субфебрилност, </a:t>
            </a:r>
            <a:endParaRPr lang="sr-Cyrl-CS" altLang="en-US" dirty="0" smtClean="0">
              <a:latin typeface="Arial" pitchFamily="34" charset="0"/>
              <a:cs typeface="Arial" pitchFamily="34" charset="0"/>
            </a:endParaRPr>
          </a:p>
          <a:p>
            <a:pPr marL="536575" lvl="2" algn="just">
              <a:buFontTx/>
              <a:buChar char="-"/>
            </a:pPr>
            <a:r>
              <a:rPr lang="sr-Cyrl-CS" altLang="en-US" dirty="0" smtClean="0">
                <a:latin typeface="Arial" pitchFamily="34" charset="0"/>
                <a:cs typeface="Arial" pitchFamily="34" charset="0"/>
              </a:rPr>
              <a:t> до </a:t>
            </a:r>
            <a:r>
              <a:rPr lang="sr-Cyrl-CS" altLang="en-US" dirty="0">
                <a:latin typeface="Arial" pitchFamily="34" charset="0"/>
                <a:cs typeface="Arial" pitchFamily="34" charset="0"/>
              </a:rPr>
              <a:t>39 </a:t>
            </a:r>
            <a:r>
              <a:rPr lang="sr-Latn-CS" altLang="en-US" dirty="0">
                <a:latin typeface="Arial" pitchFamily="34" charset="0"/>
                <a:cs typeface="Arial" pitchFamily="34" charset="0"/>
              </a:rPr>
              <a:t>C</a:t>
            </a:r>
            <a:r>
              <a:rPr lang="sr-Cyrl-CS" altLang="en-US" dirty="0">
                <a:latin typeface="Arial" pitchFamily="34" charset="0"/>
                <a:cs typeface="Arial" pitchFamily="34" charset="0"/>
              </a:rPr>
              <a:t> - фебрилност, </a:t>
            </a:r>
            <a:endParaRPr lang="sr-Cyrl-CS" altLang="en-US" dirty="0" smtClean="0">
              <a:latin typeface="Arial" pitchFamily="34" charset="0"/>
              <a:cs typeface="Arial" pitchFamily="34" charset="0"/>
            </a:endParaRPr>
          </a:p>
          <a:p>
            <a:pPr marL="536575" lvl="2" algn="just">
              <a:buFontTx/>
              <a:buChar char="-"/>
            </a:pPr>
            <a:r>
              <a:rPr lang="sr-Cyrl-CS" altLang="en-US" dirty="0" smtClean="0">
                <a:latin typeface="Arial" pitchFamily="34" charset="0"/>
                <a:cs typeface="Arial" pitchFamily="34" charset="0"/>
              </a:rPr>
              <a:t> до </a:t>
            </a:r>
            <a:r>
              <a:rPr lang="sr-Cyrl-CS" altLang="en-US" dirty="0">
                <a:latin typeface="Arial" pitchFamily="34" charset="0"/>
                <a:cs typeface="Arial" pitchFamily="34" charset="0"/>
              </a:rPr>
              <a:t>40 </a:t>
            </a:r>
            <a:r>
              <a:rPr lang="sr-Latn-CS" altLang="en-US" dirty="0">
                <a:latin typeface="Arial" pitchFamily="34" charset="0"/>
                <a:cs typeface="Arial" pitchFamily="34" charset="0"/>
              </a:rPr>
              <a:t>C</a:t>
            </a:r>
            <a:r>
              <a:rPr lang="sr-Cyrl-CS" altLang="en-US" dirty="0">
                <a:latin typeface="Arial" pitchFamily="34" charset="0"/>
                <a:cs typeface="Arial" pitchFamily="34" charset="0"/>
              </a:rPr>
              <a:t> </a:t>
            </a:r>
            <a:r>
              <a:rPr lang="sr-Cyrl-CS" altLang="en-US" dirty="0" smtClean="0">
                <a:latin typeface="Arial" pitchFamily="34" charset="0"/>
                <a:cs typeface="Arial" pitchFamily="34" charset="0"/>
              </a:rPr>
              <a:t>- </a:t>
            </a:r>
            <a:r>
              <a:rPr lang="sr-Cyrl-CS" altLang="en-US" dirty="0">
                <a:latin typeface="Arial" pitchFamily="34" charset="0"/>
                <a:cs typeface="Arial" pitchFamily="34" charset="0"/>
              </a:rPr>
              <a:t>високофебрилност </a:t>
            </a:r>
          </a:p>
          <a:p>
            <a:pPr marL="536575" lvl="2" algn="just">
              <a:buFontTx/>
              <a:buChar char="-"/>
            </a:pPr>
            <a:endParaRPr lang="sr-Cyrl-CS" altLang="en-US" b="1" dirty="0">
              <a:latin typeface="Arial" pitchFamily="34" charset="0"/>
              <a:cs typeface="Arial" pitchFamily="34" charset="0"/>
            </a:endParaRPr>
          </a:p>
          <a:p>
            <a:pPr marL="536575" lvl="2" algn="just"/>
            <a:r>
              <a:rPr lang="sr-Latn-CS" altLang="en-US" b="1" dirty="0">
                <a:latin typeface="Arial" pitchFamily="34" charset="0"/>
                <a:cs typeface="Arial" pitchFamily="34" charset="0"/>
              </a:rPr>
              <a:t>Febris continua</a:t>
            </a:r>
            <a:r>
              <a:rPr lang="sr-Cyrl-CS" altLang="en-US" b="1" dirty="0">
                <a:latin typeface="Arial" pitchFamily="34" charset="0"/>
                <a:cs typeface="Arial" pitchFamily="34" charset="0"/>
              </a:rPr>
              <a:t> </a:t>
            </a:r>
            <a:r>
              <a:rPr lang="sr-Cyrl-CS" altLang="en-US" dirty="0">
                <a:latin typeface="Arial" pitchFamily="34" charset="0"/>
                <a:cs typeface="Arial" pitchFamily="34" charset="0"/>
              </a:rPr>
              <a:t>(варијације мање од 1 </a:t>
            </a:r>
            <a:r>
              <a:rPr lang="sr-Latn-CS" altLang="en-US" dirty="0">
                <a:latin typeface="Arial" pitchFamily="34" charset="0"/>
                <a:cs typeface="Arial" pitchFamily="34" charset="0"/>
              </a:rPr>
              <a:t>C</a:t>
            </a:r>
            <a:r>
              <a:rPr lang="sr-Cyrl-CS" altLang="en-US" dirty="0">
                <a:latin typeface="Arial" pitchFamily="34" charset="0"/>
                <a:cs typeface="Arial" pitchFamily="34" charset="0"/>
              </a:rPr>
              <a:t>)</a:t>
            </a:r>
            <a:r>
              <a:rPr lang="sr-Latn-CS" altLang="en-US" dirty="0" smtClean="0">
                <a:latin typeface="Arial" pitchFamily="34" charset="0"/>
                <a:cs typeface="Arial" pitchFamily="34" charset="0"/>
              </a:rPr>
              <a:t>,</a:t>
            </a:r>
            <a:endParaRPr lang="sr-Cyrl-CS" altLang="en-US" dirty="0" smtClean="0">
              <a:latin typeface="Arial" pitchFamily="34" charset="0"/>
              <a:cs typeface="Arial" pitchFamily="34" charset="0"/>
            </a:endParaRPr>
          </a:p>
          <a:p>
            <a:pPr marL="536575" lvl="2" algn="just"/>
            <a:r>
              <a:rPr lang="sr-Latn-CS" altLang="en-US" b="1" dirty="0" smtClean="0">
                <a:latin typeface="Arial" pitchFamily="34" charset="0"/>
                <a:cs typeface="Arial" pitchFamily="34" charset="0"/>
              </a:rPr>
              <a:t>Febris </a:t>
            </a:r>
            <a:r>
              <a:rPr lang="sr-Latn-CS" altLang="en-US" b="1" dirty="0">
                <a:latin typeface="Arial" pitchFamily="34" charset="0"/>
                <a:cs typeface="Arial" pitchFamily="34" charset="0"/>
              </a:rPr>
              <a:t>remitens</a:t>
            </a:r>
            <a:r>
              <a:rPr lang="sr-Cyrl-CS" altLang="en-US" b="1" dirty="0">
                <a:latin typeface="Arial" pitchFamily="34" charset="0"/>
                <a:cs typeface="Arial" pitchFamily="34" charset="0"/>
              </a:rPr>
              <a:t> </a:t>
            </a:r>
            <a:r>
              <a:rPr lang="sr-Cyrl-CS" altLang="en-US" dirty="0">
                <a:latin typeface="Arial" pitchFamily="34" charset="0"/>
                <a:cs typeface="Arial" pitchFamily="34" charset="0"/>
              </a:rPr>
              <a:t>(варира више од 1 </a:t>
            </a:r>
            <a:r>
              <a:rPr lang="sr-Latn-CS" altLang="en-US" dirty="0">
                <a:latin typeface="Arial" pitchFamily="34" charset="0"/>
                <a:cs typeface="Arial" pitchFamily="34" charset="0"/>
              </a:rPr>
              <a:t>C</a:t>
            </a:r>
            <a:r>
              <a:rPr lang="sr-Cyrl-CS" altLang="en-US" dirty="0">
                <a:latin typeface="Arial" pitchFamily="34" charset="0"/>
                <a:cs typeface="Arial" pitchFamily="34" charset="0"/>
              </a:rPr>
              <a:t>, али </a:t>
            </a:r>
            <a:r>
              <a:rPr lang="sr-Cyrl-CS" altLang="en-US" dirty="0" smtClean="0">
                <a:latin typeface="Arial" pitchFamily="34" charset="0"/>
                <a:cs typeface="Arial" pitchFamily="34" charset="0"/>
              </a:rPr>
              <a:t>се </a:t>
            </a:r>
            <a:r>
              <a:rPr lang="sr-Cyrl-CS" altLang="en-US" dirty="0">
                <a:latin typeface="Arial" pitchFamily="34" charset="0"/>
                <a:cs typeface="Arial" pitchFamily="34" charset="0"/>
              </a:rPr>
              <a:t>на враћа на нормалне вредности)</a:t>
            </a:r>
            <a:r>
              <a:rPr lang="sr-Latn-CS" altLang="en-US" b="1" dirty="0">
                <a:latin typeface="Arial" pitchFamily="34" charset="0"/>
                <a:cs typeface="Arial" pitchFamily="34" charset="0"/>
              </a:rPr>
              <a:t>, </a:t>
            </a:r>
            <a:endParaRPr lang="sr-Cyrl-CS" altLang="en-US" b="1" dirty="0" smtClean="0">
              <a:latin typeface="Arial" pitchFamily="34" charset="0"/>
              <a:cs typeface="Arial" pitchFamily="34" charset="0"/>
            </a:endParaRPr>
          </a:p>
          <a:p>
            <a:pPr marL="536575" lvl="2" algn="just"/>
            <a:r>
              <a:rPr lang="sr-Latn-CS" altLang="en-US" b="1" dirty="0" smtClean="0">
                <a:latin typeface="Arial" pitchFamily="34" charset="0"/>
                <a:cs typeface="Arial" pitchFamily="34" charset="0"/>
              </a:rPr>
              <a:t>Febris </a:t>
            </a:r>
            <a:r>
              <a:rPr lang="sr-Latn-CS" altLang="en-US" b="1" dirty="0">
                <a:latin typeface="Arial" pitchFamily="34" charset="0"/>
                <a:cs typeface="Arial" pitchFamily="34" charset="0"/>
              </a:rPr>
              <a:t>intermitens</a:t>
            </a:r>
            <a:r>
              <a:rPr lang="sr-Cyrl-CS" altLang="en-US" b="1" dirty="0">
                <a:latin typeface="Arial" pitchFamily="34" charset="0"/>
                <a:cs typeface="Arial" pitchFamily="34" charset="0"/>
              </a:rPr>
              <a:t> </a:t>
            </a:r>
            <a:r>
              <a:rPr lang="sr-Cyrl-CS" altLang="en-US" dirty="0">
                <a:latin typeface="Arial" pitchFamily="34" charset="0"/>
                <a:cs typeface="Arial" pitchFamily="34" charset="0"/>
              </a:rPr>
              <a:t>(смењује се са нормалном </a:t>
            </a:r>
            <a:r>
              <a:rPr lang="sr-Cyrl-CS" altLang="en-US" dirty="0" smtClean="0">
                <a:latin typeface="Arial" pitchFamily="34" charset="0"/>
                <a:cs typeface="Arial" pitchFamily="34" charset="0"/>
              </a:rPr>
              <a:t>темепературом</a:t>
            </a:r>
            <a:r>
              <a:rPr lang="sr-Cyrl-CS" altLang="en-US" dirty="0">
                <a:latin typeface="Arial" pitchFamily="34" charset="0"/>
                <a:cs typeface="Arial" pitchFamily="34" charset="0"/>
              </a:rPr>
              <a:t>)</a:t>
            </a:r>
          </a:p>
          <a:p>
            <a:pPr marL="536575" lvl="2" algn="just">
              <a:buFontTx/>
              <a:buChar char="-"/>
            </a:pPr>
            <a:endParaRPr lang="en-US" altLang="en-US" b="1"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descr="Image result for nurse"/>
          <p:cNvPicPr>
            <a:picLocks noChangeAspect="1" noChangeArrowheads="1"/>
          </p:cNvPicPr>
          <p:nvPr/>
        </p:nvPicPr>
        <p:blipFill>
          <a:blip r:embed="rId2" cstate="print"/>
          <a:srcRect/>
          <a:stretch>
            <a:fillRect/>
          </a:stretch>
        </p:blipFill>
        <p:spPr bwMode="auto">
          <a:xfrm>
            <a:off x="1928794" y="428604"/>
            <a:ext cx="3571900" cy="3143272"/>
          </a:xfrm>
          <a:prstGeom prst="rect">
            <a:avLst/>
          </a:prstGeom>
          <a:noFill/>
        </p:spPr>
      </p:pic>
      <p:pic>
        <p:nvPicPr>
          <p:cNvPr id="118788" name="Picture 4" descr="Image result for nurse"/>
          <p:cNvPicPr>
            <a:picLocks noChangeAspect="1" noChangeArrowheads="1"/>
          </p:cNvPicPr>
          <p:nvPr/>
        </p:nvPicPr>
        <p:blipFill>
          <a:blip r:embed="rId3" cstate="print"/>
          <a:srcRect l="10925"/>
          <a:stretch>
            <a:fillRect/>
          </a:stretch>
        </p:blipFill>
        <p:spPr bwMode="auto">
          <a:xfrm>
            <a:off x="2071670" y="3643314"/>
            <a:ext cx="4659744" cy="2700000"/>
          </a:xfrm>
          <a:prstGeom prst="rect">
            <a:avLst/>
          </a:prstGeom>
          <a:noFill/>
        </p:spPr>
      </p:pic>
      <p:pic>
        <p:nvPicPr>
          <p:cNvPr id="118790" name="Picture 6" descr="Image result for nurse"/>
          <p:cNvPicPr>
            <a:picLocks noChangeAspect="1" noChangeArrowheads="1"/>
          </p:cNvPicPr>
          <p:nvPr/>
        </p:nvPicPr>
        <p:blipFill>
          <a:blip r:embed="rId4" cstate="print"/>
          <a:srcRect r="22181"/>
          <a:stretch>
            <a:fillRect/>
          </a:stretch>
        </p:blipFill>
        <p:spPr bwMode="auto">
          <a:xfrm>
            <a:off x="5572132" y="714356"/>
            <a:ext cx="2857520" cy="2448000"/>
          </a:xfrm>
          <a:prstGeom prst="rect">
            <a:avLst/>
          </a:prstGeom>
          <a:noFill/>
        </p:spPr>
      </p:pic>
      <p:pic>
        <p:nvPicPr>
          <p:cNvPr id="118792" name="Picture 8" descr="Image result for nurse"/>
          <p:cNvPicPr>
            <a:picLocks noChangeAspect="1" noChangeArrowheads="1"/>
          </p:cNvPicPr>
          <p:nvPr/>
        </p:nvPicPr>
        <p:blipFill>
          <a:blip r:embed="rId5" cstate="print"/>
          <a:srcRect l="-8182" t="-24590"/>
          <a:stretch>
            <a:fillRect/>
          </a:stretch>
        </p:blipFill>
        <p:spPr bwMode="auto">
          <a:xfrm>
            <a:off x="0" y="2857496"/>
            <a:ext cx="2833689" cy="2171704"/>
          </a:xfrm>
          <a:prstGeom prst="rect">
            <a:avLst/>
          </a:prstGeom>
          <a:noFill/>
        </p:spPr>
      </p:pic>
      <p:pic>
        <p:nvPicPr>
          <p:cNvPr id="118794" name="Picture 10" descr="Image result for nurse"/>
          <p:cNvPicPr>
            <a:picLocks noChangeAspect="1" noChangeArrowheads="1"/>
          </p:cNvPicPr>
          <p:nvPr/>
        </p:nvPicPr>
        <p:blipFill>
          <a:blip r:embed="rId6" cstate="print"/>
          <a:srcRect l="11594" r="27536" b="25925"/>
          <a:stretch>
            <a:fillRect/>
          </a:stretch>
        </p:blipFill>
        <p:spPr bwMode="auto">
          <a:xfrm>
            <a:off x="5572132" y="3429000"/>
            <a:ext cx="3000396" cy="2857517"/>
          </a:xfrm>
          <a:prstGeom prst="rect">
            <a:avLst/>
          </a:prstGeom>
          <a:noFill/>
        </p:spPr>
      </p:pic>
      <p:pic>
        <p:nvPicPr>
          <p:cNvPr id="118796" name="Picture 12" descr="Image result for nurse"/>
          <p:cNvPicPr>
            <a:picLocks noChangeAspect="1" noChangeArrowheads="1"/>
          </p:cNvPicPr>
          <p:nvPr/>
        </p:nvPicPr>
        <p:blipFill>
          <a:blip r:embed="rId7" cstate="print"/>
          <a:srcRect b="-68978"/>
          <a:stretch>
            <a:fillRect/>
          </a:stretch>
        </p:blipFill>
        <p:spPr bwMode="auto">
          <a:xfrm>
            <a:off x="285720" y="1428736"/>
            <a:ext cx="2476500" cy="278446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908720"/>
            <a:ext cx="8352928" cy="5262979"/>
          </a:xfrm>
          <a:prstGeom prst="rect">
            <a:avLst/>
          </a:prstGeom>
        </p:spPr>
        <p:txBody>
          <a:bodyPr wrap="square">
            <a:spAutoFit/>
          </a:bodyPr>
          <a:lstStyle/>
          <a:p>
            <a:r>
              <a:rPr lang="sr-Cyrl-RS" b="1" dirty="0" smtClean="0">
                <a:latin typeface="+mn-lt"/>
              </a:rPr>
              <a:t>Медицинска етика и медицинско право </a:t>
            </a:r>
            <a:r>
              <a:rPr lang="sr-Cyrl-RS" dirty="0" smtClean="0">
                <a:latin typeface="+mn-lt"/>
              </a:rPr>
              <a:t>могу се обухватити заједничким називом </a:t>
            </a:r>
            <a:r>
              <a:rPr lang="sr-Cyrl-RS" b="1" dirty="0" smtClean="0">
                <a:solidFill>
                  <a:srgbClr val="FF0000"/>
                </a:solidFill>
                <a:latin typeface="+mn-lt"/>
              </a:rPr>
              <a:t>медицинска деонтологија. </a:t>
            </a:r>
          </a:p>
          <a:p>
            <a:r>
              <a:rPr lang="sr-Cyrl-RS" dirty="0">
                <a:latin typeface="+mn-lt"/>
              </a:rPr>
              <a:t>Т</a:t>
            </a:r>
            <a:r>
              <a:rPr lang="sr-Cyrl-RS" dirty="0" smtClean="0">
                <a:latin typeface="+mn-lt"/>
              </a:rPr>
              <a:t>ермин потиче од грчких речи deon - дужност и logos - говор, наука), </a:t>
            </a:r>
          </a:p>
          <a:p>
            <a:r>
              <a:rPr lang="sr-Cyrl-RS" dirty="0" smtClean="0">
                <a:latin typeface="+mn-lt"/>
              </a:rPr>
              <a:t>први је употребио Ј.Bentham, енглески филозоф у свом делу Деонтологија (1834)) </a:t>
            </a:r>
          </a:p>
          <a:p>
            <a:r>
              <a:rPr lang="sr-Cyrl-RS" dirty="0" smtClean="0">
                <a:latin typeface="+mn-lt"/>
              </a:rPr>
              <a:t>у коме је </a:t>
            </a:r>
            <a:r>
              <a:rPr lang="sr-Cyrl-RS" b="1" dirty="0" smtClean="0">
                <a:solidFill>
                  <a:srgbClr val="FF0000"/>
                </a:solidFill>
                <a:latin typeface="+mn-lt"/>
              </a:rPr>
              <a:t>утврдио </a:t>
            </a:r>
            <a:r>
              <a:rPr lang="sr-Cyrl-RS" b="1" dirty="0">
                <a:solidFill>
                  <a:srgbClr val="FF0000"/>
                </a:solidFill>
                <a:latin typeface="+mn-lt"/>
              </a:rPr>
              <a:t>моралне и правне дужности медицинских радника, </a:t>
            </a:r>
          </a:p>
          <a:p>
            <a:r>
              <a:rPr lang="sr-Cyrl-RS" b="1" dirty="0">
                <a:solidFill>
                  <a:srgbClr val="FF0000"/>
                </a:solidFill>
                <a:latin typeface="+mn-lt"/>
              </a:rPr>
              <a:t>чије непоштовање доводи до моралне односно правне одговорности</a:t>
            </a:r>
            <a:r>
              <a:rPr lang="sr-Cyrl-RS" dirty="0"/>
              <a:t>..</a:t>
            </a:r>
          </a:p>
          <a:p>
            <a:endParaRPr lang="sr-Cyrl-RS" dirty="0" smtClean="0">
              <a:latin typeface="+mn-lt"/>
            </a:endParaRPr>
          </a:p>
          <a:p>
            <a:r>
              <a:rPr lang="sr-Cyrl-RS" dirty="0" smtClean="0">
                <a:latin typeface="+mn-lt"/>
              </a:rPr>
              <a:t>Медицинска деонтологија </a:t>
            </a:r>
            <a:r>
              <a:rPr lang="sr-Cyrl-RS" b="1" dirty="0" smtClean="0">
                <a:solidFill>
                  <a:srgbClr val="FF0000"/>
                </a:solidFill>
                <a:latin typeface="+mn-lt"/>
              </a:rPr>
              <a:t>утврђује</a:t>
            </a:r>
            <a:r>
              <a:rPr lang="sr-Cyrl-RS" b="1" dirty="0" smtClean="0">
                <a:latin typeface="+mn-lt"/>
              </a:rPr>
              <a:t> </a:t>
            </a:r>
            <a:r>
              <a:rPr lang="sr-Cyrl-RS" b="1" dirty="0">
                <a:solidFill>
                  <a:srgbClr val="FF0000"/>
                </a:solidFill>
                <a:latin typeface="+mn-lt"/>
              </a:rPr>
              <a:t>принципе професионалног понашања </a:t>
            </a:r>
            <a:endParaRPr lang="sr-Cyrl-RS" dirty="0" smtClean="0">
              <a:latin typeface="+mn-lt"/>
            </a:endParaRPr>
          </a:p>
          <a:p>
            <a:r>
              <a:rPr lang="sr-Cyrl-RS" dirty="0" smtClean="0">
                <a:latin typeface="+mn-lt"/>
              </a:rPr>
              <a:t>међусобне односе медицинских радника, односно радника према болесницима, </a:t>
            </a:r>
          </a:p>
          <a:p>
            <a:r>
              <a:rPr lang="sr-Cyrl-RS" dirty="0" smtClean="0">
                <a:latin typeface="+mn-lt"/>
              </a:rPr>
              <a:t>али и њихове односе према друштву </a:t>
            </a:r>
            <a:r>
              <a:rPr lang="sr-Cyrl-RS" b="1" dirty="0" smtClean="0">
                <a:latin typeface="+mn-lt"/>
              </a:rPr>
              <a:t>као</a:t>
            </a:r>
            <a:r>
              <a:rPr lang="sr-Cyrl-RS" dirty="0" smtClean="0">
                <a:latin typeface="+mn-lt"/>
              </a:rPr>
              <a:t> </a:t>
            </a:r>
            <a:r>
              <a:rPr lang="sr-Cyrl-RS" b="1" dirty="0" smtClean="0">
                <a:latin typeface="+mn-lt"/>
              </a:rPr>
              <a:t>моралну дужност :</a:t>
            </a:r>
            <a:r>
              <a:rPr lang="sr-Cyrl-RS" dirty="0" smtClean="0">
                <a:latin typeface="+mn-lt"/>
              </a:rPr>
              <a:t>подразумева </a:t>
            </a:r>
          </a:p>
          <a:p>
            <a:r>
              <a:rPr lang="sr-Cyrl-RS" b="1" dirty="0" smtClean="0">
                <a:latin typeface="+mn-lt"/>
              </a:rPr>
              <a:t>не само постојање свести о постојању моралних норми </a:t>
            </a:r>
          </a:p>
          <a:p>
            <a:r>
              <a:rPr lang="sr-Cyrl-RS" b="1" dirty="0" smtClean="0">
                <a:latin typeface="+mn-lt"/>
              </a:rPr>
              <a:t>као врсте дужности</a:t>
            </a:r>
            <a:r>
              <a:rPr lang="sr-Cyrl-RS" dirty="0" smtClean="0">
                <a:latin typeface="+mn-lt"/>
              </a:rPr>
              <a:t>, </a:t>
            </a:r>
          </a:p>
          <a:p>
            <a:r>
              <a:rPr lang="sr-Cyrl-RS" dirty="0" smtClean="0">
                <a:latin typeface="+mn-lt"/>
              </a:rPr>
              <a:t>већ и </a:t>
            </a:r>
            <a:r>
              <a:rPr lang="sr-Cyrl-RS" b="1" dirty="0" smtClean="0">
                <a:latin typeface="+mn-lt"/>
              </a:rPr>
              <a:t>апсолутно придржавање тих норми </a:t>
            </a:r>
          </a:p>
          <a:p>
            <a:endParaRPr lang="sr-Cyrl-RS" b="1" dirty="0">
              <a:latin typeface="+mn-lt"/>
            </a:endParaRPr>
          </a:p>
          <a:p>
            <a:endParaRPr lang="sr-Cyrl-RS" b="1" dirty="0" smtClean="0">
              <a:latin typeface="+mn-lt"/>
            </a:endParaRPr>
          </a:p>
          <a:p>
            <a:r>
              <a:rPr lang="sr-Cyrl-RS" b="1" dirty="0">
                <a:latin typeface="+mn-lt"/>
              </a:rPr>
              <a:t>Медицинска деонтологија као шири појам </a:t>
            </a:r>
            <a:endParaRPr lang="sr-Cyrl-RS" b="1" dirty="0" smtClean="0">
              <a:latin typeface="+mn-lt"/>
            </a:endParaRPr>
          </a:p>
          <a:p>
            <a:r>
              <a:rPr lang="sr-Cyrl-RS" dirty="0" smtClean="0">
                <a:latin typeface="+mn-lt"/>
              </a:rPr>
              <a:t>обухвата </a:t>
            </a:r>
            <a:r>
              <a:rPr lang="sr-Cyrl-RS" dirty="0">
                <a:latin typeface="+mn-lt"/>
              </a:rPr>
              <a:t>не само </a:t>
            </a:r>
            <a:r>
              <a:rPr lang="sr-Cyrl-RS" b="1" dirty="0">
                <a:latin typeface="+mn-lt"/>
              </a:rPr>
              <a:t>етичка начела, </a:t>
            </a:r>
            <a:endParaRPr lang="sr-Cyrl-RS" b="1" dirty="0" smtClean="0">
              <a:latin typeface="+mn-lt"/>
            </a:endParaRPr>
          </a:p>
          <a:p>
            <a:r>
              <a:rPr lang="sr-Cyrl-RS" dirty="0" smtClean="0">
                <a:latin typeface="+mn-lt"/>
              </a:rPr>
              <a:t>већ </a:t>
            </a:r>
            <a:r>
              <a:rPr lang="sr-Cyrl-RS" dirty="0">
                <a:latin typeface="+mn-lt"/>
              </a:rPr>
              <a:t>и </a:t>
            </a:r>
            <a:r>
              <a:rPr lang="sr-Cyrl-RS" b="1" dirty="0">
                <a:latin typeface="+mn-lt"/>
              </a:rPr>
              <a:t>правне прописе који регулишу рад у области медицине. </a:t>
            </a:r>
          </a:p>
          <a:p>
            <a:r>
              <a:rPr lang="sr-Cyrl-RS" dirty="0" smtClean="0">
                <a:latin typeface="+mn-lt"/>
              </a:rPr>
              <a:t>на </a:t>
            </a:r>
            <a:r>
              <a:rPr lang="sr-Cyrl-RS" dirty="0">
                <a:latin typeface="+mn-lt"/>
              </a:rPr>
              <a:t>заштити и унапређењу здравља</a:t>
            </a:r>
            <a:endParaRPr lang="sr-Cyrl-RS" b="1" dirty="0" smtClean="0">
              <a:latin typeface="+mn-lt"/>
            </a:endParaRPr>
          </a:p>
          <a:p>
            <a:endParaRPr lang="sr-Cyrl-RS" b="1" dirty="0" smtClean="0">
              <a:solidFill>
                <a:srgbClr val="FF0000"/>
              </a:solidFill>
              <a:latin typeface="+mn-lt"/>
            </a:endParaRPr>
          </a:p>
          <a:p>
            <a:r>
              <a:rPr lang="sr-Cyrl-RS" dirty="0" smtClean="0">
                <a:latin typeface="+mn-lt"/>
              </a:rPr>
              <a:t>	”</a:t>
            </a:r>
            <a:endParaRPr lang="sr-Cyrl-RS" dirty="0">
              <a:latin typeface="+mn-lt"/>
            </a:endParaRPr>
          </a:p>
        </p:txBody>
      </p:sp>
    </p:spTree>
    <p:extLst>
      <p:ext uri="{BB962C8B-B14F-4D97-AF65-F5344CB8AC3E}">
        <p14:creationId xmlns:p14="http://schemas.microsoft.com/office/powerpoint/2010/main" xmlns="" val="2810755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1052736"/>
            <a:ext cx="8280920" cy="4524315"/>
          </a:xfrm>
          <a:prstGeom prst="rect">
            <a:avLst/>
          </a:prstGeom>
        </p:spPr>
        <p:txBody>
          <a:bodyPr wrap="square">
            <a:spAutoFit/>
          </a:bodyPr>
          <a:lstStyle/>
          <a:p>
            <a:r>
              <a:rPr lang="sr-Cyrl-RS" b="1" dirty="0" smtClean="0">
                <a:solidFill>
                  <a:srgbClr val="FF0000"/>
                </a:solidFill>
                <a:latin typeface="+mn-lt"/>
              </a:rPr>
              <a:t>Морални кодекс</a:t>
            </a:r>
            <a:r>
              <a:rPr lang="sr-Cyrl-RS" dirty="0" smtClean="0">
                <a:latin typeface="+mn-lt"/>
              </a:rPr>
              <a:t> односи се на ближе одређивање </a:t>
            </a:r>
          </a:p>
          <a:p>
            <a:r>
              <a:rPr lang="sr-Cyrl-RS" dirty="0" smtClean="0">
                <a:latin typeface="+mn-lt"/>
              </a:rPr>
              <a:t>свих медикодеонтолошких принципа понашања медицинских радника, </a:t>
            </a:r>
          </a:p>
          <a:p>
            <a:r>
              <a:rPr lang="sr-Cyrl-RS" dirty="0" smtClean="0">
                <a:latin typeface="+mn-lt"/>
              </a:rPr>
              <a:t>који се наводе у деонтологији. </a:t>
            </a:r>
          </a:p>
          <a:p>
            <a:r>
              <a:rPr lang="sr-Cyrl-RS" b="1" dirty="0" smtClean="0">
                <a:latin typeface="+mn-lt"/>
              </a:rPr>
              <a:t>Морал савременог лекара је пројекција у којој је човек централна вредност. </a:t>
            </a:r>
          </a:p>
          <a:p>
            <a:endParaRPr lang="sr-Cyrl-RS" b="1" dirty="0" smtClean="0">
              <a:latin typeface="+mn-lt"/>
            </a:endParaRPr>
          </a:p>
          <a:p>
            <a:r>
              <a:rPr lang="sr-Cyrl-RS" b="1" dirty="0" smtClean="0">
                <a:solidFill>
                  <a:srgbClr val="FF0000"/>
                </a:solidFill>
                <a:latin typeface="+mn-lt"/>
              </a:rPr>
              <a:t>Еуфемизам</a:t>
            </a:r>
            <a:r>
              <a:rPr lang="sr-Cyrl-RS" dirty="0" smtClean="0">
                <a:latin typeface="+mn-lt"/>
              </a:rPr>
              <a:t> је посебан облик вербалног изражавања, </a:t>
            </a:r>
          </a:p>
          <a:p>
            <a:r>
              <a:rPr lang="sr-Cyrl-RS" dirty="0" smtClean="0">
                <a:latin typeface="+mn-lt"/>
              </a:rPr>
              <a:t>исказивања и саопштавања у свакодневном интерперсоналном контакту </a:t>
            </a:r>
          </a:p>
          <a:p>
            <a:r>
              <a:rPr lang="sr-Cyrl-RS" dirty="0" smtClean="0">
                <a:latin typeface="+mn-lt"/>
              </a:rPr>
              <a:t>бираним речима које ублажавају снагу одјека тих речи код саговорника, </a:t>
            </a:r>
          </a:p>
          <a:p>
            <a:r>
              <a:rPr lang="sr-Cyrl-RS" dirty="0" smtClean="0">
                <a:latin typeface="+mn-lt"/>
              </a:rPr>
              <a:t>и тиме смањују (ублажавају) његову реакцију. </a:t>
            </a:r>
          </a:p>
          <a:p>
            <a:r>
              <a:rPr lang="sr-Cyrl-RS" dirty="0" smtClean="0">
                <a:latin typeface="+mn-lt"/>
              </a:rPr>
              <a:t>Као и друге пранорме данас је еуфемизам, у тој мери, аутоматизован </a:t>
            </a:r>
          </a:p>
          <a:p>
            <a:r>
              <a:rPr lang="sr-Cyrl-RS" dirty="0" smtClean="0">
                <a:latin typeface="+mn-lt"/>
              </a:rPr>
              <a:t>и може се пре посматрати као етикеција него као </a:t>
            </a:r>
            <a:r>
              <a:rPr lang="sr-Cyrl-RS" b="1" dirty="0" smtClean="0">
                <a:latin typeface="+mn-lt"/>
              </a:rPr>
              <a:t>превентивна функција </a:t>
            </a:r>
          </a:p>
          <a:p>
            <a:r>
              <a:rPr lang="sr-Cyrl-RS" b="1" dirty="0" smtClean="0">
                <a:latin typeface="+mn-lt"/>
              </a:rPr>
              <a:t>у кореспонденцији и човековом етичком понашању према другима</a:t>
            </a:r>
            <a:r>
              <a:rPr lang="sr-Cyrl-RS" dirty="0" smtClean="0">
                <a:latin typeface="+mn-lt"/>
              </a:rPr>
              <a:t>.</a:t>
            </a:r>
          </a:p>
          <a:p>
            <a:endParaRPr lang="sr-Cyrl-RS" dirty="0" smtClean="0">
              <a:latin typeface="+mn-lt"/>
            </a:endParaRPr>
          </a:p>
          <a:p>
            <a:r>
              <a:rPr lang="sr-Cyrl-RS" b="1" dirty="0" smtClean="0">
                <a:solidFill>
                  <a:srgbClr val="FF0000"/>
                </a:solidFill>
                <a:latin typeface="+mn-lt"/>
              </a:rPr>
              <a:t>Алтруизам </a:t>
            </a:r>
            <a:r>
              <a:rPr lang="sr-Cyrl-RS" dirty="0" smtClean="0">
                <a:latin typeface="+mn-lt"/>
              </a:rPr>
              <a:t>је пожељна врлина личности,</a:t>
            </a:r>
          </a:p>
          <a:p>
            <a:r>
              <a:rPr lang="sr-Cyrl-RS" dirty="0" smtClean="0">
                <a:latin typeface="+mn-lt"/>
              </a:rPr>
              <a:t> а настаје из надограђених социомотива током развоја личности. </a:t>
            </a:r>
          </a:p>
          <a:p>
            <a:r>
              <a:rPr lang="sr-Cyrl-RS" b="1" dirty="0">
                <a:latin typeface="+mn-lt"/>
              </a:rPr>
              <a:t>п</a:t>
            </a:r>
            <a:r>
              <a:rPr lang="sr-Cyrl-RS" b="1" dirty="0" smtClean="0">
                <a:latin typeface="+mn-lt"/>
              </a:rPr>
              <a:t>одразумева несебичну спремност </a:t>
            </a:r>
          </a:p>
          <a:p>
            <a:r>
              <a:rPr lang="sr-Cyrl-RS" b="1" dirty="0" smtClean="0">
                <a:latin typeface="+mn-lt"/>
              </a:rPr>
              <a:t>да се у свакој ситуацији помогне другом без очекивања реципроцитета</a:t>
            </a:r>
            <a:r>
              <a:rPr lang="sr-Cyrl-RS" dirty="0" smtClean="0">
                <a:latin typeface="+mn-lt"/>
              </a:rPr>
              <a:t>, </a:t>
            </a:r>
          </a:p>
          <a:p>
            <a:r>
              <a:rPr lang="sr-Cyrl-RS" dirty="0" smtClean="0">
                <a:latin typeface="+mn-lt"/>
              </a:rPr>
              <a:t>а посебно нематеријалне, сексуалне или друге користи.</a:t>
            </a:r>
            <a:endParaRPr lang="sr-Cyrl-RS" dirty="0">
              <a:latin typeface="+mn-lt"/>
            </a:endParaRPr>
          </a:p>
        </p:txBody>
      </p:sp>
    </p:spTree>
    <p:extLst>
      <p:ext uri="{BB962C8B-B14F-4D97-AF65-F5344CB8AC3E}">
        <p14:creationId xmlns:p14="http://schemas.microsoft.com/office/powerpoint/2010/main" xmlns="" val="30867809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88640"/>
            <a:ext cx="7848872" cy="5724644"/>
          </a:xfrm>
          <a:prstGeom prst="rect">
            <a:avLst/>
          </a:prstGeom>
        </p:spPr>
        <p:txBody>
          <a:bodyPr wrap="square">
            <a:spAutoFit/>
          </a:bodyPr>
          <a:lstStyle/>
          <a:p>
            <a:endParaRPr lang="sr-Cyrl-RS" b="1" dirty="0" smtClean="0">
              <a:latin typeface="+mn-lt"/>
            </a:endParaRPr>
          </a:p>
          <a:p>
            <a:endParaRPr lang="sr-Cyrl-RS" b="1" dirty="0">
              <a:latin typeface="+mn-lt"/>
            </a:endParaRPr>
          </a:p>
          <a:p>
            <a:r>
              <a:rPr lang="sr-Cyrl-RS" b="1" dirty="0" smtClean="0">
                <a:latin typeface="+mn-lt"/>
              </a:rPr>
              <a:t>Пожељне врлине личности </a:t>
            </a:r>
            <a:r>
              <a:rPr lang="sr-Cyrl-RS" b="1" dirty="0">
                <a:latin typeface="+mn-lt"/>
              </a:rPr>
              <a:t>које би требало да поседује сваки </a:t>
            </a:r>
            <a:r>
              <a:rPr lang="sr-Cyrl-RS" b="1" dirty="0" smtClean="0">
                <a:latin typeface="+mn-lt"/>
              </a:rPr>
              <a:t>лекар </a:t>
            </a:r>
            <a:endParaRPr lang="sr-Cyrl-RS" b="1" dirty="0">
              <a:latin typeface="+mn-lt"/>
            </a:endParaRPr>
          </a:p>
          <a:p>
            <a:endParaRPr lang="sr-Cyrl-RS" dirty="0" smtClean="0">
              <a:latin typeface="+mn-lt"/>
            </a:endParaRPr>
          </a:p>
          <a:p>
            <a:r>
              <a:rPr lang="sr-Cyrl-RS" sz="1400" dirty="0" smtClean="0">
                <a:latin typeface="+mn-lt"/>
              </a:rPr>
              <a:t>Бројне су још врлине, односно пожељне позитивне особине личности </a:t>
            </a:r>
          </a:p>
          <a:p>
            <a:r>
              <a:rPr lang="sr-Cyrl-RS" sz="1400" dirty="0" smtClean="0">
                <a:latin typeface="+mn-lt"/>
              </a:rPr>
              <a:t>у нашем супкултурном миљеу, које би требало да поседује сваки лекар. </a:t>
            </a:r>
          </a:p>
          <a:p>
            <a:endParaRPr lang="sr-Cyrl-RS" sz="1400" dirty="0">
              <a:latin typeface="+mn-lt"/>
            </a:endParaRPr>
          </a:p>
          <a:p>
            <a:r>
              <a:rPr lang="sr-Cyrl-RS" sz="1400" dirty="0" smtClean="0">
                <a:latin typeface="+mn-lt"/>
              </a:rPr>
              <a:t>Најчешћи називи пожељних врлина личности су: љубазност, достојанство, племенитост (великодушност), самопожртвовање, смерност, дарежљивост, дружељубивост, солидарност, колективност, дисциплинованост, одговорност, самоиницијативност, храброст, скромност, поштење, верност, уздржање (самосавлађивање), искреност, издржљивост, истинољубивост, узвишеност, доследност, трпељивост, психолошко - морална зрелост.</a:t>
            </a:r>
          </a:p>
          <a:p>
            <a:endParaRPr lang="sr-Cyrl-RS" b="1" dirty="0" smtClean="0">
              <a:latin typeface="+mn-lt"/>
            </a:endParaRPr>
          </a:p>
          <a:p>
            <a:endParaRPr lang="sr-Cyrl-RS" b="1" dirty="0" smtClean="0">
              <a:latin typeface="+mn-lt"/>
            </a:endParaRPr>
          </a:p>
          <a:p>
            <a:r>
              <a:rPr lang="sr-Cyrl-RS" b="1" dirty="0" smtClean="0">
                <a:latin typeface="+mn-lt"/>
              </a:rPr>
              <a:t>Непожељне особина личности </a:t>
            </a:r>
            <a:r>
              <a:rPr lang="sr-Cyrl-RS" b="1" dirty="0">
                <a:latin typeface="+mn-lt"/>
              </a:rPr>
              <a:t>које </a:t>
            </a:r>
            <a:r>
              <a:rPr lang="sr-Cyrl-RS" b="1" dirty="0" smtClean="0">
                <a:latin typeface="+mn-lt"/>
              </a:rPr>
              <a:t> не би </a:t>
            </a:r>
            <a:r>
              <a:rPr lang="sr-Cyrl-RS" b="1" dirty="0">
                <a:latin typeface="+mn-lt"/>
              </a:rPr>
              <a:t>требало да поседује </a:t>
            </a:r>
            <a:r>
              <a:rPr lang="sr-Cyrl-RS" b="1" dirty="0" smtClean="0">
                <a:latin typeface="+mn-lt"/>
              </a:rPr>
              <a:t>лекар </a:t>
            </a:r>
          </a:p>
          <a:p>
            <a:endParaRPr lang="sr-Cyrl-RS" dirty="0" smtClean="0">
              <a:latin typeface="+mn-lt"/>
            </a:endParaRPr>
          </a:p>
          <a:p>
            <a:r>
              <a:rPr lang="sr-Cyrl-RS" sz="1400" dirty="0" smtClean="0">
                <a:latin typeface="+mn-lt"/>
              </a:rPr>
              <a:t>Бројне нежељене, негативне особине личностиу нашем супкултурном миљеу које не би требало да поседује лекар. </a:t>
            </a:r>
          </a:p>
          <a:p>
            <a:endParaRPr lang="sr-Cyrl-RS" sz="1400" dirty="0">
              <a:latin typeface="+mn-lt"/>
            </a:endParaRPr>
          </a:p>
          <a:p>
            <a:r>
              <a:rPr lang="sr-Cyrl-RS" sz="1400" dirty="0" smtClean="0">
                <a:latin typeface="+mn-lt"/>
              </a:rPr>
              <a:t>Најчешћи називи непожељних особина личности су: таштина, тврдоглавост, користољубље, вероломство (издајство), каријеризам, подлост, осветољубивост, циничност, улизиштво (полтронство), малодушност, дволичност (лицемерство), паразитизам, лажљивост, демагогија, клевета, инертност (учмалост), малограђанштина, примитивизам, бахатост, простаклук, охолост (уображеност), надувеност, злоба, пакост, похлепа (лакомост), похота, гнев, мрзовоља, бес, агресија итд.</a:t>
            </a:r>
            <a:endParaRPr lang="sr-Cyrl-RS" sz="1400" dirty="0">
              <a:latin typeface="+mn-lt"/>
            </a:endParaRPr>
          </a:p>
        </p:txBody>
      </p:sp>
    </p:spTree>
    <p:extLst>
      <p:ext uri="{BB962C8B-B14F-4D97-AF65-F5344CB8AC3E}">
        <p14:creationId xmlns:p14="http://schemas.microsoft.com/office/powerpoint/2010/main" xmlns="" val="25703422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ustom 1">
      <a:majorFont>
        <a:latin typeface="Arial"/>
        <a:ea typeface=""/>
        <a:cs typeface=""/>
      </a:majorFont>
      <a:minorFont>
        <a:latin typeface="Arial"/>
        <a:ea typeface=""/>
        <a:cs typeface=""/>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4941</TotalTime>
  <Words>4838</Words>
  <Application>Microsoft Office PowerPoint</Application>
  <PresentationFormat>On-screen Show (4:3)</PresentationFormat>
  <Paragraphs>1120</Paragraphs>
  <Slides>64</Slides>
  <Notes>5</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Aspect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vector>
  </TitlesOfParts>
  <Company>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Zeljko</cp:lastModifiedBy>
  <cp:revision>172</cp:revision>
  <dcterms:created xsi:type="dcterms:W3CDTF">2007-04-23T19:01:08Z</dcterms:created>
  <dcterms:modified xsi:type="dcterms:W3CDTF">2023-02-28T19:06:28Z</dcterms:modified>
</cp:coreProperties>
</file>