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57" r:id="rId5"/>
    <p:sldId id="258" r:id="rId6"/>
    <p:sldId id="275" r:id="rId7"/>
    <p:sldId id="266" r:id="rId8"/>
    <p:sldId id="271" r:id="rId9"/>
    <p:sldId id="267" r:id="rId10"/>
    <p:sldId id="272" r:id="rId11"/>
    <p:sldId id="268" r:id="rId12"/>
    <p:sldId id="274" r:id="rId13"/>
    <p:sldId id="259" r:id="rId14"/>
    <p:sldId id="260" r:id="rId15"/>
    <p:sldId id="269" r:id="rId16"/>
    <p:sldId id="276" r:id="rId17"/>
    <p:sldId id="273" r:id="rId18"/>
    <p:sldId id="270" r:id="rId19"/>
    <p:sldId id="262" r:id="rId20"/>
    <p:sldId id="36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176" autoAdjust="0"/>
    <p:restoredTop sz="94660"/>
  </p:normalViewPr>
  <p:slideViewPr>
    <p:cSldViewPr snapToGrid="0">
      <p:cViewPr varScale="1">
        <p:scale>
          <a:sx n="66" d="100"/>
          <a:sy n="66" d="100"/>
        </p:scale>
        <p:origin x="-63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8242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7077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39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529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2840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269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7051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801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558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5710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02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8AACFB1-C3E9-483A-8FA1-CF651CB3F884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10408F2-0A8F-4152-B608-D17D93FB9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390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CCA732-4985-43B7-93E3-75B9792788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4391" y="1362476"/>
            <a:ext cx="8895644" cy="238760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Palatino Linotype" panose="02040502050505030304" pitchFamily="18" charset="0"/>
              </a:rPr>
              <a:t>Пропедевтика као медицинска дисциплина</a:t>
            </a:r>
            <a:br>
              <a:rPr lang="ru-RU" sz="2400" dirty="0">
                <a:latin typeface="Palatino Linotype" panose="02040502050505030304" pitchFamily="18" charset="0"/>
              </a:rPr>
            </a:br>
            <a:r>
              <a:rPr lang="ru-RU" sz="2400" dirty="0">
                <a:latin typeface="Palatino Linotype" panose="02040502050505030304" pitchFamily="18" charset="0"/>
              </a:rPr>
              <a:t>Принципи рада лекара и лекарска етика</a:t>
            </a:r>
            <a:br>
              <a:rPr lang="ru-RU" sz="2400" dirty="0">
                <a:latin typeface="Palatino Linotype" panose="02040502050505030304" pitchFamily="18" charset="0"/>
              </a:rPr>
            </a:br>
            <a:r>
              <a:rPr lang="ru-RU" sz="2400" dirty="0">
                <a:latin typeface="Palatino Linotype" panose="02040502050505030304" pitchFamily="18" charset="0"/>
              </a:rPr>
              <a:t>Појам здравља и болести </a:t>
            </a:r>
            <a:br>
              <a:rPr lang="ru-RU" sz="2400" dirty="0">
                <a:latin typeface="Palatino Linotype" panose="02040502050505030304" pitchFamily="18" charset="0"/>
              </a:rPr>
            </a:br>
            <a:r>
              <a:rPr lang="ru-RU" sz="2400" dirty="0">
                <a:latin typeface="Palatino Linotype" panose="02040502050505030304" pitchFamily="18" charset="0"/>
              </a:rPr>
              <a:t>Анамнеза – методологија прикупљања симптома болести</a:t>
            </a:r>
            <a:endParaRPr lang="en-US" sz="24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9F059743-4B0D-435E-839E-9F75E473A7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t="-9733" r="14188" b="13540"/>
          <a:stretch/>
        </p:blipFill>
        <p:spPr bwMode="auto">
          <a:xfrm>
            <a:off x="3094327" y="94388"/>
            <a:ext cx="5530098" cy="1027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4373B00C-52DE-4BBB-AC95-4B9095605B5E}"/>
              </a:ext>
            </a:extLst>
          </p:cNvPr>
          <p:cNvSpPr txBox="1">
            <a:spLocks/>
          </p:cNvSpPr>
          <p:nvPr/>
        </p:nvSpPr>
        <p:spPr>
          <a:xfrm>
            <a:off x="1860213" y="1202006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Интегрисане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академске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студије</a:t>
            </a:r>
            <a:r>
              <a:rPr lang="en-US" dirty="0">
                <a:latin typeface="Palatino Linotype" panose="02040502050505030304" pitchFamily="18" charset="0"/>
                <a:cs typeface="Arial" pitchFamily="34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cs typeface="Arial" pitchFamily="34" charset="0"/>
              </a:rPr>
              <a:t>медицине</a:t>
            </a:r>
            <a:endParaRPr lang="en-US" dirty="0">
              <a:latin typeface="Palatino Linotype" panose="02040502050505030304" pitchFamily="18" charset="0"/>
            </a:endParaRPr>
          </a:p>
          <a:p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E34EF2E-A2CC-4C46-8A71-3AB4DA89041A}"/>
              </a:ext>
            </a:extLst>
          </p:cNvPr>
          <p:cNvSpPr txBox="1"/>
          <p:nvPr/>
        </p:nvSpPr>
        <p:spPr>
          <a:xfrm>
            <a:off x="4533314" y="4023487"/>
            <a:ext cx="31253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Palatino Linotype" panose="02040502050505030304" pitchFamily="18" charset="0"/>
              </a:rPr>
              <a:t>НАСТАВНА ЈЕДИНИЦА </a:t>
            </a:r>
            <a:r>
              <a:rPr lang="en-US" dirty="0">
                <a:latin typeface="Palatino Linotype" panose="02040502050505030304" pitchFamily="18" charset="0"/>
              </a:rPr>
              <a:t>1</a:t>
            </a:r>
            <a:r>
              <a:rPr lang="ru-RU" sz="1800" dirty="0">
                <a:latin typeface="Palatino Linotype" panose="02040502050505030304" pitchFamily="18" charset="0"/>
              </a:rPr>
              <a:t> </a:t>
            </a:r>
            <a:endParaRPr lang="en-US" sz="1800" dirty="0">
              <a:latin typeface="Palatino Linotype" panose="02040502050505030304" pitchFamily="18" charset="0"/>
            </a:endParaRPr>
          </a:p>
          <a:p>
            <a:pPr algn="ctr"/>
            <a:r>
              <a:rPr lang="ru-RU" sz="1800" dirty="0">
                <a:latin typeface="Palatino Linotype" panose="02040502050505030304" pitchFamily="18" charset="0"/>
              </a:rPr>
              <a:t>(</a:t>
            </a:r>
            <a:r>
              <a:rPr lang="sr-Cyrl-RS" sz="1800" dirty="0">
                <a:latin typeface="Palatino Linotype" panose="02040502050505030304" pitchFamily="18" charset="0"/>
              </a:rPr>
              <a:t>ПРВА</a:t>
            </a:r>
            <a:r>
              <a:rPr lang="en-US" sz="1800" dirty="0">
                <a:latin typeface="Palatino Linotype" panose="02040502050505030304" pitchFamily="18" charset="0"/>
              </a:rPr>
              <a:t> </a:t>
            </a:r>
            <a:r>
              <a:rPr lang="ru-RU" sz="1800" dirty="0">
                <a:latin typeface="Palatino Linotype" panose="02040502050505030304" pitchFamily="18" charset="0"/>
              </a:rPr>
              <a:t>НЕДЕЉА)</a:t>
            </a:r>
            <a:endParaRPr lang="en-US" sz="1800" dirty="0">
              <a:latin typeface="Palatino Linotype" panose="0204050205050503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739612B-5F34-4482-9509-1246F25ACCAA}"/>
              </a:ext>
            </a:extLst>
          </p:cNvPr>
          <p:cNvSpPr txBox="1"/>
          <p:nvPr/>
        </p:nvSpPr>
        <p:spPr>
          <a:xfrm>
            <a:off x="5174974" y="6081515"/>
            <a:ext cx="2875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dirty="0">
                <a:latin typeface="Palatino Linotype" panose="02040502050505030304" pitchFamily="18" charset="0"/>
              </a:rPr>
              <a:t>Др Јелена Живић</a:t>
            </a:r>
            <a:endParaRPr lang="en-US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406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CB0596-F2BE-4CBC-808D-E2AEFEFA4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6122" y="1244600"/>
            <a:ext cx="10179756" cy="4038600"/>
          </a:xfrm>
        </p:spPr>
        <p:txBody>
          <a:bodyPr/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Анамнеза локомоторног система </a:t>
            </a:r>
            <a:r>
              <a:rPr lang="ru-RU" dirty="0">
                <a:latin typeface="Palatino Linotype" panose="02040502050505030304" pitchFamily="18" charset="0"/>
              </a:rPr>
              <a:t>(односи се на равнотежу; екстремитете; кичмени стуб; централни и периферни нервни систем, да ли има болова у зглобовима и мишићима, при кретању или у миру, да ли постоји оток, деформитет или повишена температура зглоба...) – болесник је навео осећај утрнулости доњих екстремитета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Нервни систем </a:t>
            </a:r>
            <a:r>
              <a:rPr lang="ru-RU" dirty="0">
                <a:latin typeface="Palatino Linotype" panose="02040502050505030304" pitchFamily="18" charset="0"/>
              </a:rPr>
              <a:t>(да ли има добар сан, главобоље, несвестице, вртоглавице, да ли добро види и чује, да ли има очуван мирис и укус, осећај додира...) – болесник је навео осећај збуњености и лоше концентрације, као и поспаност</a:t>
            </a:r>
          </a:p>
          <a:p>
            <a:pPr algn="just"/>
            <a:endParaRPr lang="ru-RU" dirty="0">
              <a:latin typeface="Palatino Linotype" panose="0204050205050503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9923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FC926EB-59F1-47A6-9EAC-9695978BC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956" y="1535553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Palatino Linotype" panose="02040502050505030304" pitchFamily="18" charset="0"/>
              </a:rPr>
              <a:t>Након овог дела анамнезе се спроводи </a:t>
            </a:r>
            <a:r>
              <a:rPr lang="ru-RU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лична анамнеза (А</a:t>
            </a:r>
            <a:r>
              <a:rPr lang="en-US" b="1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namnesis</a:t>
            </a:r>
            <a:r>
              <a:rPr lang="en-U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 vitae</a:t>
            </a:r>
            <a:r>
              <a:rPr lang="ru-RU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) </a:t>
            </a:r>
            <a:r>
              <a:rPr lang="ru-RU" dirty="0">
                <a:latin typeface="Palatino Linotype" panose="02040502050505030304" pitchFamily="18" charset="0"/>
              </a:rPr>
              <a:t>претходних болести, операција редовности вакцинације – негира друге болести, операција крајника у детињству, наводи огреботине на доњим екстремитетима након камповања у природи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43E063A-A653-4D45-B804-7A9634967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2605" y="2663665"/>
            <a:ext cx="3079749" cy="380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8127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3B4CA2-8840-4BF9-8536-F7A473B09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564" y="1538111"/>
            <a:ext cx="9872871" cy="4038600"/>
          </a:xfrm>
        </p:spPr>
        <p:txBody>
          <a:bodyPr/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Породична анамнеза</a:t>
            </a:r>
            <a:r>
              <a:rPr lang="en-U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 (Anamnesis </a:t>
            </a:r>
            <a:r>
              <a:rPr lang="en-US" b="1" dirty="0" err="1">
                <a:solidFill>
                  <a:srgbClr val="FF0000"/>
                </a:solidFill>
                <a:latin typeface="Palatino Linotype" panose="02040502050505030304" pitchFamily="18" charset="0"/>
              </a:rPr>
              <a:t>familliae</a:t>
            </a:r>
            <a:r>
              <a:rPr lang="en-U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)</a:t>
            </a:r>
            <a:r>
              <a:rPr lang="ru-RU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: </a:t>
            </a:r>
            <a:r>
              <a:rPr lang="ru-RU" dirty="0">
                <a:latin typeface="Palatino Linotype" panose="02040502050505030304" pitchFamily="18" charset="0"/>
              </a:rPr>
              <a:t>постојање наследних и хроничних обољења блиских сродника</a:t>
            </a:r>
          </a:p>
          <a:p>
            <a:pPr algn="just"/>
            <a:r>
              <a:rPr lang="ru-RU" dirty="0">
                <a:latin typeface="Palatino Linotype" panose="02040502050505030304" pitchFamily="18" charset="0"/>
              </a:rPr>
              <a:t>Последњи корак јесте и </a:t>
            </a:r>
            <a:r>
              <a:rPr lang="ru-RU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социо-епидемиолошка анамнеза</a:t>
            </a:r>
            <a:r>
              <a:rPr lang="ru-RU" dirty="0">
                <a:latin typeface="Palatino Linotype" panose="02040502050505030304" pitchFamily="18" charset="0"/>
              </a:rPr>
              <a:t>, која обухвата услове живота и становања као и неке потенцијално заразне болести, уз постављаање питања у вези постојања чисте пијаће воде, основних хигијенских условађивота, изложености штетним агенсима код куће и у радној средини... – без особености код приказаног болесника</a:t>
            </a:r>
            <a:endParaRPr lang="en-US" dirty="0">
              <a:latin typeface="Palatino Linotype" panose="0204050205050503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1697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3AE5FCB-BD72-4E6F-B8BF-763239961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sr-Cyrl-RS" dirty="0">
                <a:latin typeface="Palatino Linotype" panose="02040502050505030304" pitchFamily="18" charset="0"/>
              </a:rPr>
              <a:t>Узети су следећи клинички лабораторијски тестови: фракција креатин киназ</a:t>
            </a:r>
            <a:r>
              <a:rPr lang="en-US" dirty="0">
                <a:latin typeface="Palatino Linotype" panose="02040502050505030304" pitchFamily="18" charset="0"/>
              </a:rPr>
              <a:t>a</a:t>
            </a:r>
            <a:r>
              <a:rPr lang="sr-Cyrl-RS" dirty="0">
                <a:latin typeface="Palatino Linotype" panose="02040502050505030304" pitchFamily="18" charset="0"/>
              </a:rPr>
              <a:t>-</a:t>
            </a:r>
            <a:r>
              <a:rPr lang="en-US" dirty="0">
                <a:latin typeface="Palatino Linotype" panose="02040502050505030304" pitchFamily="18" charset="0"/>
              </a:rPr>
              <a:t> CK, CK-MB</a:t>
            </a:r>
            <a:r>
              <a:rPr lang="sr-Cyrl-RS" dirty="0">
                <a:latin typeface="Palatino Linotype" panose="02040502050505030304" pitchFamily="18" charset="0"/>
              </a:rPr>
              <a:t>, лактат дехидрогеназа, уреа, креатинин, натријум, калијум, магнезијум, фосфор, хлор, албумин, тропонин, миоглобин и електрокардиограм. </a:t>
            </a:r>
            <a:endParaRPr lang="en-US" dirty="0">
              <a:latin typeface="Palatino Linotype" panose="02040502050505030304" pitchFamily="18" charset="0"/>
            </a:endParaRPr>
          </a:p>
          <a:p>
            <a:pPr algn="just"/>
            <a:r>
              <a:rPr lang="sr-Cyrl-RS" dirty="0">
                <a:latin typeface="Palatino Linotype" panose="02040502050505030304" pitchFamily="18" charset="0"/>
              </a:rPr>
              <a:t>Болеснику је иницијално дато 500 мл физиолошког раствора (0,9%) дотоком лабораторијских испитивања. </a:t>
            </a:r>
          </a:p>
          <a:p>
            <a:pPr algn="just"/>
            <a:r>
              <a:rPr lang="sr-Cyrl-RS" dirty="0">
                <a:latin typeface="Palatino Linotype" panose="02040502050505030304" pitchFamily="18" charset="0"/>
              </a:rPr>
              <a:t>Након 20 минута пружања медицинске помоћи, болесник је изгубио свест</a:t>
            </a:r>
          </a:p>
          <a:p>
            <a:pPr algn="just"/>
            <a:r>
              <a:rPr lang="sr-Cyrl-RS" dirty="0">
                <a:latin typeface="Palatino Linotype" panose="02040502050505030304" pitchFamily="18" charset="0"/>
              </a:rPr>
              <a:t>Пребачен у Одељење интензивне неге, где је лечен наредних 5 дана</a:t>
            </a:r>
            <a:endParaRPr lang="en-US" dirty="0">
              <a:latin typeface="Palatino Linotype" panose="0204050205050503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8689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33A5B7-4A00-4126-9CBE-DA016A4FA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1089" y="1253331"/>
            <a:ext cx="10515600" cy="4351338"/>
          </a:xfrm>
        </p:spPr>
        <p:txBody>
          <a:bodyPr>
            <a:normAutofit/>
          </a:bodyPr>
          <a:lstStyle/>
          <a:p>
            <a:endParaRPr lang="sr-Cyrl-RS" dirty="0"/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Електрокардиограм иницијално нормалан.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Након губитка свести, систолни и дијастолни крвни притисак били су 160/</a:t>
            </a:r>
            <a:r>
              <a:rPr lang="en-US" dirty="0">
                <a:latin typeface="Palatino Linotype" panose="02040502050505030304" pitchFamily="18" charset="0"/>
              </a:rPr>
              <a:t>1</a:t>
            </a:r>
            <a:r>
              <a:rPr lang="sr-Cyrl-RS" dirty="0">
                <a:latin typeface="Palatino Linotype" panose="02040502050505030304" pitchFamily="18" charset="0"/>
              </a:rPr>
              <a:t>0</a:t>
            </a:r>
            <a:r>
              <a:rPr lang="en-US" dirty="0">
                <a:latin typeface="Palatino Linotype" panose="02040502050505030304" pitchFamily="18" charset="0"/>
              </a:rPr>
              <a:t>0mmHg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са пулсом од 103/мин.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Изразито бледе коже, слузокоже и сувог језика.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 ЕКГ запису регистрована </a:t>
            </a:r>
            <a:r>
              <a:rPr lang="ru-RU" b="0" i="0" u="sng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атријална фибрилација</a:t>
            </a:r>
          </a:p>
        </p:txBody>
      </p:sp>
    </p:spTree>
    <p:extLst>
      <p:ext uri="{BB962C8B-B14F-4D97-AF65-F5344CB8AC3E}">
        <p14:creationId xmlns:p14="http://schemas.microsoft.com/office/powerpoint/2010/main" xmlns="" val="4226877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735254-4B2C-45F5-BCE6-056E5681C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244" y="1005945"/>
            <a:ext cx="10631311" cy="484611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Након процене резултата лабораторијских испитивања, ординирана је </a:t>
            </a:r>
            <a:r>
              <a:rPr lang="ru-RU" b="1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следећа терапија:</a:t>
            </a:r>
            <a:endParaRPr lang="sr-Cyrl-RS" b="1" dirty="0">
              <a:latin typeface="Palatino Linotype" panose="02040502050505030304" pitchFamily="18" charset="0"/>
            </a:endParaRPr>
          </a:p>
          <a:p>
            <a:pPr algn="just"/>
            <a:r>
              <a:rPr lang="sr-Cyrl-RS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Лечење је започето физиолошким раствором (0,9%) за хидратацију и манитолом ради повећања диурезе, што је последично повећало бубрежни проток крви и смањило стварање оклузивних цилиндара</a:t>
            </a:r>
          </a:p>
          <a:p>
            <a:pPr algn="just"/>
            <a:r>
              <a:rPr lang="sr-Cyrl-RS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Диазепам 0,5 мг је примењен за депресију централног нервног система ради ублажавања акутних болних мишићно-скелетних стања и смањења грчева мишића.</a:t>
            </a:r>
          </a:p>
          <a:p>
            <a:pPr algn="just"/>
            <a:r>
              <a:rPr lang="sr-Cyrl-RS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Верапамил (5мг/ 2мл) хидрохлорид је примењен да смањи крвни притисак и побољша оксигенацију и релаксацију срчаног мишића </a:t>
            </a:r>
          </a:p>
          <a:p>
            <a:pPr algn="just"/>
            <a:r>
              <a:rPr lang="sr-Cyrl-RS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Метоклопрамид (10мг/ 2мл) је коришћен за смањење мучнине и спречавањс повраћања</a:t>
            </a:r>
          </a:p>
          <a:p>
            <a:pPr algn="just"/>
            <a:r>
              <a:rPr lang="sr-Cyrl-RS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Новалгетол ампуле (2.5 г/мл) због својих аналгетских својстава</a:t>
            </a:r>
          </a:p>
        </p:txBody>
      </p:sp>
    </p:spTree>
    <p:extLst>
      <p:ext uri="{BB962C8B-B14F-4D97-AF65-F5344CB8AC3E}">
        <p14:creationId xmlns:p14="http://schemas.microsoft.com/office/powerpoint/2010/main" xmlns="" val="3797830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C92C86BE-36E5-48CC-B8D5-D3A95E8591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998" r="14631"/>
          <a:stretch/>
        </p:blipFill>
        <p:spPr>
          <a:xfrm>
            <a:off x="1261641" y="702593"/>
            <a:ext cx="9618562" cy="563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6817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16D7414-A52F-448A-AEB6-0CCBB8933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1045" y="1571978"/>
            <a:ext cx="9872871" cy="4038600"/>
          </a:xfrm>
        </p:spPr>
        <p:txBody>
          <a:bodyPr/>
          <a:lstStyle/>
          <a:p>
            <a:pPr algn="just"/>
            <a:r>
              <a:rPr lang="sr-Cyrl-RS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стабилизацији стања, реализацијом озбиљности истог, услед нејасне етиологије са дањим планом испитивања...</a:t>
            </a:r>
          </a:p>
          <a:p>
            <a:pPr algn="just"/>
            <a:r>
              <a:rPr lang="sr-Cyrl-RS" dirty="0">
                <a:solidFill>
                  <a:srgbClr val="000000"/>
                </a:solidFill>
                <a:latin typeface="Palatino Linotype" panose="02040502050505030304" pitchFamily="18" charset="0"/>
              </a:rPr>
              <a:t>Након детањног разговора са лечећим доктором болесник допуњује анамнезу податком о конзумирању око 6 грама </a:t>
            </a:r>
            <a:r>
              <a:rPr lang="sr-Cyrl-RS" u="sng" dirty="0">
                <a:solidFill>
                  <a:srgbClr val="000000"/>
                </a:solidFill>
                <a:latin typeface="Palatino Linotype" panose="02040502050505030304" pitchFamily="18" charset="0"/>
              </a:rPr>
              <a:t>кокаина </a:t>
            </a:r>
            <a:r>
              <a:rPr lang="sr-Cyrl-RS" dirty="0">
                <a:solidFill>
                  <a:srgbClr val="000000"/>
                </a:solidFill>
                <a:latin typeface="Palatino Linotype" panose="02040502050505030304" pitchFamily="18" charset="0"/>
              </a:rPr>
              <a:t>у</a:t>
            </a:r>
            <a:r>
              <a:rPr lang="sr-Cyrl-RS" dirty="0">
                <a:latin typeface="Palatino Linotype" panose="02040502050505030304" pitchFamily="18" charset="0"/>
              </a:rPr>
              <a:t> последњих 3 дана пре појаве тегоба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0631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21FED8D-295E-4485-916D-C6E61F1A9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6692"/>
            <a:ext cx="10428111" cy="4351338"/>
          </a:xfrm>
        </p:spPr>
        <p:txBody>
          <a:bodyPr>
            <a:normAutofit/>
          </a:bodyPr>
          <a:lstStyle/>
          <a:p>
            <a:pPr algn="just"/>
            <a:r>
              <a:rPr lang="sr-Cyrl-RS" dirty="0">
                <a:latin typeface="Palatino Linotype" panose="02040502050505030304" pitchFamily="18" charset="0"/>
              </a:rPr>
              <a:t>Сроведене су допунске дијагностичке процедуре као и тестирање на присуство психоактивних супстанци у серуму и урину – потврђено присуство метаболита кокаина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Тестови крви, урина и косе могу се извршити ради провере употребе кокаина.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Токсикологија урина открива кокаин од 04 до 48 сати након конзумације.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Употреба кокаина узрокује некрозу скелетних мишића.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Лабораторијске и клиничке манифестације показују промене у распону од асимптоматских случајева или повишења ензима мишића без значајних клиничких последица, чак и компликована оштећења бубрега или коморске аритмије услед метаболичког и електролитског дисбаланса</a:t>
            </a:r>
          </a:p>
        </p:txBody>
      </p:sp>
    </p:spTree>
    <p:extLst>
      <p:ext uri="{BB962C8B-B14F-4D97-AF65-F5344CB8AC3E}">
        <p14:creationId xmlns:p14="http://schemas.microsoft.com/office/powerpoint/2010/main" xmlns="" val="3106542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1452AED-415E-4FDB-9D8A-903E0658E1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8958"/>
            <a:ext cx="10515600" cy="4552598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sr-Cyrl-R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  </a:t>
            </a:r>
            <a:r>
              <a:rPr lang="sr-Cyrl-RS" sz="28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Закључак: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Болесник је при пријему имао симптоме рабдомиолизе након конзумирања великих количина кокаина.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Изузетно високи нивои </a:t>
            </a:r>
            <a:r>
              <a:rPr lang="en-US" dirty="0">
                <a:latin typeface="Palatino Linotype" panose="02040502050505030304" pitchFamily="18" charset="0"/>
              </a:rPr>
              <a:t>CK, CK-MB</a:t>
            </a:r>
            <a:r>
              <a:rPr lang="sr-Cyrl-RS" dirty="0">
                <a:latin typeface="Palatino Linotype" panose="02040502050505030304" pitchFamily="18" charset="0"/>
              </a:rPr>
              <a:t> и лактатне дехидрогеназе и миоглобина,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примећени су у серуму болесника, који је потом отпуштен петог дана, у поређењу са многим познатим случајевима смртног исхода болесника због рабдомиолизе.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Рабдомиолиза је мултифакторски синдром, а због неретког одсуства одређених маркера лизе мишића, стање може указивати на бубрежну или срчану болест, што отежава дијагнозу. </a:t>
            </a:r>
          </a:p>
          <a:p>
            <a:pPr algn="just"/>
            <a:r>
              <a:rPr lang="ru-RU" b="1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Диференцијално дијагностички: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васкулитис, нефритис, екстремни физички напор, болести јетре, кардиоваскуларне болести...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9118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636805-CFFB-43A0-B7FC-BB4B1E909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5134"/>
            <a:ext cx="10515600" cy="1325563"/>
          </a:xfrm>
        </p:spPr>
        <p:txBody>
          <a:bodyPr/>
          <a:lstStyle/>
          <a:p>
            <a:pPr algn="ctr"/>
            <a:r>
              <a:rPr lang="sr-Cyrl-RS" dirty="0">
                <a:latin typeface="Palatino Linotype" panose="02040502050505030304" pitchFamily="18" charset="0"/>
              </a:rPr>
              <a:t>Историја болести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D4BEAA-60F1-4C76-BA12-CAC8BBB50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43489"/>
            <a:ext cx="10515600" cy="34676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i="1" dirty="0">
                <a:latin typeface="Palatino Linotype" panose="02040502050505030304" pitchFamily="18" charset="0"/>
              </a:rPr>
              <a:t>‘’</a:t>
            </a:r>
            <a:r>
              <a:rPr lang="en-US" sz="3200" b="1" i="1" dirty="0" err="1">
                <a:latin typeface="Palatino Linotype" panose="02040502050505030304" pitchFamily="18" charset="0"/>
              </a:rPr>
              <a:t>Verba</a:t>
            </a:r>
            <a:r>
              <a:rPr lang="en-US" sz="3200" b="1" i="1" dirty="0">
                <a:latin typeface="Palatino Linotype" panose="02040502050505030304" pitchFamily="18" charset="0"/>
              </a:rPr>
              <a:t> volant, scripta </a:t>
            </a:r>
            <a:r>
              <a:rPr lang="en-US" sz="3200" b="1" i="1" dirty="0" err="1">
                <a:latin typeface="Palatino Linotype" panose="02040502050505030304" pitchFamily="18" charset="0"/>
              </a:rPr>
              <a:t>manent</a:t>
            </a:r>
            <a:r>
              <a:rPr lang="en-US" sz="3200" b="1" i="1" dirty="0">
                <a:latin typeface="Palatino Linotype" panose="02040502050505030304" pitchFamily="18" charset="0"/>
              </a:rPr>
              <a:t>’’</a:t>
            </a:r>
            <a:endParaRPr lang="sr-Cyrl-RS" sz="3200" b="1" i="1" dirty="0">
              <a:latin typeface="Palatino Linotype" panose="02040502050505030304" pitchFamily="18" charset="0"/>
            </a:endParaRPr>
          </a:p>
          <a:p>
            <a:pPr marL="0" indent="0" algn="ctr">
              <a:buNone/>
            </a:pPr>
            <a:r>
              <a:rPr lang="en-US" sz="3200" b="1" i="1" dirty="0">
                <a:latin typeface="Palatino Linotype" panose="02040502050505030304" pitchFamily="18" charset="0"/>
              </a:rPr>
              <a:t>‘’</a:t>
            </a:r>
            <a:r>
              <a:rPr lang="sr-Cyrl-RS" sz="3200" b="1" i="1" dirty="0">
                <a:latin typeface="Palatino Linotype" panose="02040502050505030304" pitchFamily="18" charset="0"/>
              </a:rPr>
              <a:t>Речи лете, записано остаје</a:t>
            </a:r>
            <a:r>
              <a:rPr lang="en-US" sz="3200" b="1" i="1" dirty="0">
                <a:latin typeface="Palatino Linotype" panose="02040502050505030304" pitchFamily="18" charset="0"/>
              </a:rPr>
              <a:t>.’’</a:t>
            </a:r>
          </a:p>
        </p:txBody>
      </p:sp>
    </p:spTree>
    <p:extLst>
      <p:ext uri="{BB962C8B-B14F-4D97-AF65-F5344CB8AC3E}">
        <p14:creationId xmlns:p14="http://schemas.microsoft.com/office/powerpoint/2010/main" xmlns="" val="155360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BDB4FBF-5B9E-412D-AA6D-3F20ACDC1E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09"/>
          <a:stretch/>
        </p:blipFill>
        <p:spPr>
          <a:xfrm>
            <a:off x="1159564" y="1450285"/>
            <a:ext cx="9872871" cy="4991100"/>
          </a:xfrm>
          <a:prstGeom prst="rect">
            <a:avLst/>
          </a:prstGeom>
        </p:spPr>
      </p:pic>
      <p:pic>
        <p:nvPicPr>
          <p:cNvPr id="14" name="Picture 13" descr="faks.gif">
            <a:extLst>
              <a:ext uri="{FF2B5EF4-FFF2-40B4-BE49-F238E27FC236}">
                <a16:creationId xmlns:a16="http://schemas.microsoft.com/office/drawing/2014/main" xmlns="" id="{36D864FB-7307-49EC-92B5-15A4146E5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0990" y="0"/>
            <a:ext cx="1630017" cy="189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1486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594A56-1CC1-414F-BE8E-12EE83CAC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6370"/>
            <a:ext cx="10515600" cy="1325563"/>
          </a:xfrm>
        </p:spPr>
        <p:txBody>
          <a:bodyPr/>
          <a:lstStyle/>
          <a:p>
            <a:pPr algn="ctr"/>
            <a:r>
              <a:rPr lang="sr-Cyrl-RS" dirty="0">
                <a:latin typeface="Palatino Linotype" panose="02040502050505030304" pitchFamily="18" charset="0"/>
              </a:rPr>
              <a:t>Анамнеза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4CB6298-D31D-46A5-90E7-1BF006CEE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665" y="2051933"/>
            <a:ext cx="10515600" cy="27576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2400" dirty="0">
                <a:latin typeface="Palatino Linotype" panose="02040502050505030304" pitchFamily="18" charset="0"/>
              </a:rPr>
              <a:t>Подаци о садашњ</a:t>
            </a:r>
            <a:r>
              <a:rPr lang="en-US" sz="2400" dirty="0">
                <a:latin typeface="Palatino Linotype" panose="02040502050505030304" pitchFamily="18" charset="0"/>
              </a:rPr>
              <a:t>o</a:t>
            </a:r>
            <a:r>
              <a:rPr lang="sr-Cyrl-RS" sz="2400" dirty="0">
                <a:latin typeface="Palatino Linotype" panose="02040502050505030304" pitchFamily="18" charset="0"/>
              </a:rPr>
              <a:t>ј болести </a:t>
            </a:r>
            <a:r>
              <a:rPr lang="sr-Cyrl-RS" sz="2400" b="1" dirty="0">
                <a:latin typeface="Palatino Linotype" panose="02040502050505030304" pitchFamily="18" charset="0"/>
              </a:rPr>
              <a:t>(</a:t>
            </a:r>
            <a:r>
              <a:rPr lang="en-US" sz="2400" b="1" dirty="0">
                <a:latin typeface="Palatino Linotype" panose="02040502050505030304" pitchFamily="18" charset="0"/>
              </a:rPr>
              <a:t>Anamnesis </a:t>
            </a:r>
            <a:r>
              <a:rPr lang="en-US" sz="2400" b="1" dirty="0" err="1">
                <a:latin typeface="Palatino Linotype" panose="02040502050505030304" pitchFamily="18" charset="0"/>
              </a:rPr>
              <a:t>morbi</a:t>
            </a:r>
            <a:r>
              <a:rPr lang="sr-Cyrl-RS" sz="2400" b="1" dirty="0">
                <a:latin typeface="Palatino Linotype" panose="02040502050505030304" pitchFamily="18" charset="0"/>
              </a:rPr>
              <a:t>)</a:t>
            </a:r>
          </a:p>
          <a:p>
            <a:pPr marL="0" indent="0" algn="ctr">
              <a:buNone/>
            </a:pPr>
            <a:r>
              <a:rPr lang="sr-Cyrl-RS" sz="2400" dirty="0">
                <a:latin typeface="Palatino Linotype" panose="02040502050505030304" pitchFamily="18" charset="0"/>
              </a:rPr>
              <a:t>Подаци о претходним обољењима </a:t>
            </a:r>
            <a:r>
              <a:rPr lang="sr-Latn-RS" sz="2400" b="1" dirty="0">
                <a:latin typeface="Palatino Linotype" panose="02040502050505030304" pitchFamily="18" charset="0"/>
              </a:rPr>
              <a:t>(</a:t>
            </a:r>
            <a:r>
              <a:rPr lang="en-US" sz="2400" b="1" dirty="0">
                <a:latin typeface="Palatino Linotype" panose="02040502050505030304" pitchFamily="18" charset="0"/>
              </a:rPr>
              <a:t>Anamnesis </a:t>
            </a:r>
            <a:r>
              <a:rPr lang="sr-Latn-RS" sz="2400" b="1" dirty="0">
                <a:latin typeface="Palatino Linotype" panose="02040502050505030304" pitchFamily="18" charset="0"/>
              </a:rPr>
              <a:t>vitae)</a:t>
            </a:r>
            <a:endParaRPr lang="sr-Cyrl-RS" sz="2400" b="1" dirty="0">
              <a:latin typeface="Palatino Linotype" panose="02040502050505030304" pitchFamily="18" charset="0"/>
            </a:endParaRPr>
          </a:p>
          <a:p>
            <a:pPr marL="0" indent="0" algn="ctr">
              <a:buNone/>
            </a:pPr>
            <a:r>
              <a:rPr lang="sr-Cyrl-RS" sz="2400" dirty="0">
                <a:latin typeface="Palatino Linotype" panose="02040502050505030304" pitchFamily="18" charset="0"/>
              </a:rPr>
              <a:t>Подаци о болестима у породици </a:t>
            </a:r>
            <a:r>
              <a:rPr lang="sr-Latn-RS" sz="2400" b="1" dirty="0">
                <a:latin typeface="Palatino Linotype" panose="02040502050505030304" pitchFamily="18" charset="0"/>
              </a:rPr>
              <a:t>(Anamnesis familliae)</a:t>
            </a:r>
            <a:endParaRPr lang="sr-Cyrl-RS" sz="2400" b="1" dirty="0">
              <a:latin typeface="Palatino Linotype" panose="02040502050505030304" pitchFamily="18" charset="0"/>
            </a:endParaRPr>
          </a:p>
          <a:p>
            <a:pPr marL="0" indent="0" algn="ctr">
              <a:buNone/>
            </a:pPr>
            <a:r>
              <a:rPr lang="sr-Cyrl-RS" sz="2400" dirty="0">
                <a:latin typeface="Palatino Linotype" panose="02040502050505030304" pitchFamily="18" charset="0"/>
              </a:rPr>
              <a:t>Подаци о условима живота и рада</a:t>
            </a:r>
            <a:r>
              <a:rPr lang="sr-Latn-RS" sz="2400" dirty="0">
                <a:latin typeface="Palatino Linotype" panose="02040502050505030304" pitchFamily="18" charset="0"/>
              </a:rPr>
              <a:t> </a:t>
            </a:r>
            <a:r>
              <a:rPr lang="sr-Latn-RS" sz="2400" b="1" dirty="0">
                <a:latin typeface="Palatino Linotype" panose="02040502050505030304" pitchFamily="18" charset="0"/>
              </a:rPr>
              <a:t>(</a:t>
            </a:r>
            <a:r>
              <a:rPr lang="sr-Cyrl-RS" sz="2400" b="1" dirty="0">
                <a:latin typeface="Palatino Linotype" panose="02040502050505030304" pitchFamily="18" charset="0"/>
              </a:rPr>
              <a:t>Социјално-епидемиолошки подаци</a:t>
            </a:r>
            <a:r>
              <a:rPr lang="sr-Latn-RS" sz="2400" b="1" dirty="0">
                <a:latin typeface="Palatino Linotype" panose="02040502050505030304" pitchFamily="18" charset="0"/>
              </a:rPr>
              <a:t>)</a:t>
            </a:r>
            <a:endParaRPr lang="en-US" sz="2400" b="1" dirty="0">
              <a:latin typeface="Palatino Linotype" panose="02040502050505030304" pitchFamily="18" charset="0"/>
            </a:endParaRPr>
          </a:p>
          <a:p>
            <a:pPr marL="0" indent="0" algn="ctr">
              <a:buNone/>
            </a:pPr>
            <a:endParaRPr lang="en-US" sz="28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8915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0">
              <a:srgbClr val="FF0000"/>
            </a:gs>
            <a:gs pos="91000">
              <a:schemeClr val="accent4">
                <a:lumMod val="95000"/>
                <a:lumOff val="5000"/>
              </a:schemeClr>
            </a:gs>
            <a:gs pos="14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90F5C0B-1952-4C48-B517-70ACF7B6F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14739"/>
            <a:ext cx="10515600" cy="6525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4000" dirty="0">
                <a:latin typeface="Palatino Linotype" panose="02040502050505030304" pitchFamily="18" charset="0"/>
              </a:rPr>
              <a:t>Приказ болесника (1)</a:t>
            </a:r>
            <a:endParaRPr lang="en-US" sz="4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7810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36"/>
    </mc:Choice>
    <mc:Fallback>
      <p:transition spd="slow" advTm="113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9168F0A-9F47-4AD8-8540-1567617B8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3666" y="1559468"/>
            <a:ext cx="10507133" cy="4322044"/>
          </a:xfrm>
        </p:spPr>
        <p:txBody>
          <a:bodyPr>
            <a:normAutofit/>
          </a:bodyPr>
          <a:lstStyle/>
          <a:p>
            <a:pPr algn="just"/>
            <a:r>
              <a:rPr lang="sr-Cyrl-R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Генералије</a:t>
            </a:r>
            <a:r>
              <a:rPr lang="sr-Cyrl-RS" dirty="0">
                <a:latin typeface="Palatino Linotype" panose="02040502050505030304" pitchFamily="18" charset="0"/>
              </a:rPr>
              <a:t>: име и презиме, болесник мушког пола, старости 23 године, место рођења (Крагујевац), професионална орјентација - студент</a:t>
            </a:r>
          </a:p>
          <a:p>
            <a:pPr marL="45720" indent="0" algn="just">
              <a:buNone/>
            </a:pPr>
            <a:endParaRPr lang="sr-Cyrl-RS" dirty="0">
              <a:latin typeface="Palatino Linotype" panose="02040502050505030304" pitchFamily="18" charset="0"/>
            </a:endParaRPr>
          </a:p>
          <a:p>
            <a:pPr algn="just"/>
            <a:r>
              <a:rPr lang="sr-Cyrl-R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Главне тегобе: </a:t>
            </a:r>
            <a:r>
              <a:rPr lang="sr-Cyrl-RS" dirty="0">
                <a:latin typeface="Palatino Linotype" panose="02040502050505030304" pitchFamily="18" charset="0"/>
              </a:rPr>
              <a:t>мучнина, убрзан срчани рад, знојење, умор, анурија, утрнулост доњих екстремитета, конфузија</a:t>
            </a:r>
          </a:p>
        </p:txBody>
      </p:sp>
    </p:spTree>
    <p:extLst>
      <p:ext uri="{BB962C8B-B14F-4D97-AF65-F5344CB8AC3E}">
        <p14:creationId xmlns:p14="http://schemas.microsoft.com/office/powerpoint/2010/main" xmlns="" val="31072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8A5350-B2FA-4F15-A5EE-8C1AE3447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5889" y="1188155"/>
            <a:ext cx="9872871" cy="4038600"/>
          </a:xfrm>
        </p:spPr>
        <p:txBody>
          <a:bodyPr>
            <a:normAutofit/>
          </a:bodyPr>
          <a:lstStyle/>
          <a:p>
            <a:pPr algn="just"/>
            <a:r>
              <a:rPr lang="sr-Cyrl-R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Садашња болест</a:t>
            </a:r>
            <a:r>
              <a:rPr lang="sr-Cyrl-RS" dirty="0">
                <a:solidFill>
                  <a:srgbClr val="FF0000"/>
                </a:solidFill>
                <a:latin typeface="Palatino Linotype" panose="02040502050505030304" pitchFamily="18" charset="0"/>
              </a:rPr>
              <a:t>:</a:t>
            </a:r>
            <a:r>
              <a:rPr lang="sr-Cyrl-RS" dirty="0">
                <a:latin typeface="Palatino Linotype" panose="02040502050505030304" pitchFamily="18" charset="0"/>
              </a:rPr>
              <a:t> болесник се јавио се у пријемну интернистичку амбуланту Ургентног центра због мучнине, убрзаног рада срца, знојења, умора, престанка мокрења, утрнулости доњих екстремитеа и благе збуњености. Навео је да су тегобе почеле два дана по повратку са камповања. Негира друге тегобе. Најпре се јавио изабраном лекару опште праксе, а потом је упућен у УЦ. </a:t>
            </a:r>
            <a:endParaRPr lang="en-US" dirty="0">
              <a:latin typeface="Palatino Linotype" panose="02040502050505030304" pitchFamily="18" charset="0"/>
            </a:endParaRPr>
          </a:p>
          <a:p>
            <a:pPr algn="just"/>
            <a:r>
              <a:rPr lang="sr-Cyrl-R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Опште појаве</a:t>
            </a:r>
            <a:r>
              <a:rPr lang="sr-Cyrl-RS" dirty="0">
                <a:solidFill>
                  <a:srgbClr val="FF0000"/>
                </a:solidFill>
                <a:latin typeface="Palatino Linotype" panose="02040502050505030304" pitchFamily="18" charset="0"/>
              </a:rPr>
              <a:t>:</a:t>
            </a:r>
            <a:r>
              <a:rPr lang="sr-Cyrl-RS" dirty="0">
                <a:latin typeface="Palatino Linotype" panose="02040502050505030304" pitchFamily="18" charset="0"/>
              </a:rPr>
              <a:t> болесника би требало питати о појави температуре, знојења, малаксалости, губитка телесне тежине ...</a:t>
            </a:r>
          </a:p>
          <a:p>
            <a:pPr algn="just"/>
            <a:r>
              <a:rPr lang="sr-Cyrl-RS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Општи утисак:</a:t>
            </a:r>
            <a:r>
              <a:rPr lang="sr-Cyrl-RS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sr-Cyrl-RS" dirty="0">
                <a:latin typeface="Palatino Linotype" panose="02040502050505030304" pitchFamily="18" charset="0"/>
              </a:rPr>
              <a:t>резервисаност при давању анамнестичких података и блага уплашеност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3552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ECE5E8D-404D-4400-87CD-BC2C552CD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87047"/>
            <a:ext cx="10515600" cy="4351338"/>
          </a:xfrm>
        </p:spPr>
        <p:txBody>
          <a:bodyPr/>
          <a:lstStyle/>
          <a:p>
            <a:pPr marL="45720" indent="0">
              <a:buNone/>
            </a:pPr>
            <a:r>
              <a:rPr lang="sr-Cyrl-RS" sz="2400" b="1" dirty="0">
                <a:latin typeface="Palatino Linotype" panose="02040502050505030304" pitchFamily="18" charset="0"/>
              </a:rPr>
              <a:t>Анамнеза по системима: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F728BCC-BB57-4C23-91DB-F58545643BB9}"/>
              </a:ext>
            </a:extLst>
          </p:cNvPr>
          <p:cNvSpPr txBox="1"/>
          <p:nvPr/>
        </p:nvSpPr>
        <p:spPr>
          <a:xfrm>
            <a:off x="972255" y="1779741"/>
            <a:ext cx="1024748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Кардиоваскуларни систем </a:t>
            </a:r>
            <a:r>
              <a:rPr lang="ru-RU" sz="2000" dirty="0">
                <a:latin typeface="Palatino Linotype" panose="02040502050505030304" pitchFamily="18" charset="0"/>
              </a:rPr>
              <a:t>(да ли имате бол у грудима; да ли се он шири и где; да ли можете да спавате на равном узглављу; да ли се будите ноћу и осећате да се гушите; да ли имате утисак да вам срце некада „прескаче или убрзано лупа“...) –болесник је навео убрзан срчани рад и брз замор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6A817FF-B0C9-450C-B2BD-15027CBEE3CC}"/>
              </a:ext>
            </a:extLst>
          </p:cNvPr>
          <p:cNvSpPr txBox="1"/>
          <p:nvPr/>
        </p:nvSpPr>
        <p:spPr>
          <a:xfrm>
            <a:off x="972255" y="3545078"/>
            <a:ext cx="1004570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Респираторни систем </a:t>
            </a:r>
            <a:r>
              <a:rPr lang="ru-RU" sz="2000" dirty="0">
                <a:latin typeface="Palatino Linotype" panose="02040502050505030304" pitchFamily="18" charset="0"/>
              </a:rPr>
              <a:t>(да ли имате осећај отежаног дисања; да ли кашљете и да ли је кашаљ сув или имате искашљавања; да ли се замарате при већем напору или при мањем...) – болесник је негирао тегобе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0558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0770FBD-348F-48E0-A502-6C12ADACE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9560" y="1131711"/>
            <a:ext cx="10072880" cy="4038600"/>
          </a:xfrm>
        </p:spPr>
        <p:txBody>
          <a:bodyPr/>
          <a:lstStyle/>
          <a:p>
            <a:pPr algn="just"/>
            <a:r>
              <a:rPr lang="ru-RU" dirty="0">
                <a:solidFill>
                  <a:srgbClr val="FF0000"/>
                </a:solidFill>
                <a:latin typeface="Palatino Linotype" panose="02040502050505030304" pitchFamily="18" charset="0"/>
              </a:rPr>
              <a:t>Дигестивни тракт </a:t>
            </a:r>
            <a:r>
              <a:rPr lang="ru-RU" dirty="0">
                <a:latin typeface="Palatino Linotype" panose="02040502050505030304" pitchFamily="18" charset="0"/>
              </a:rPr>
              <a:t>(да ли имате добар апетит, сметње при гутању течне и чвртсе хране, да ли имате осећај горушице; да ли су вам столице редовне; да ли имате болове у стомаку и где тачно, детаљан опис бола и пропагације бола, да ли постоји осећај мучнине, гађења, повраћања, надимање...) – болесник је навео мучнину и смањен апетит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CDCFBB2-45A9-4C67-AD3B-998A5215E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063" y="2980090"/>
            <a:ext cx="4514850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4735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7D60215-9360-4BEF-97C7-F85810DC7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39" y="987909"/>
            <a:ext cx="10627078" cy="5045869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Анамнеза уринарног тракта </a:t>
            </a:r>
            <a:r>
              <a:rPr lang="ru-RU" dirty="0">
                <a:latin typeface="Palatino Linotype" panose="02040502050505030304" pitchFamily="18" charset="0"/>
              </a:rPr>
              <a:t>(да ли имате неке сметње при мокрењу; да ли сте приметили промене у боји и мирису урина; да ли устајете ноћу да идете у тоалет...) – болесник је навео да дан пре доласка лекару није мокрио</a:t>
            </a:r>
          </a:p>
          <a:p>
            <a:pPr algn="just"/>
            <a:endParaRPr lang="ru-RU" dirty="0">
              <a:latin typeface="Palatino Linotype" panose="02040502050505030304" pitchFamily="18" charset="0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Анамнеза гениталног система </a:t>
            </a:r>
            <a:r>
              <a:rPr lang="ru-RU" dirty="0">
                <a:latin typeface="Palatino Linotype" panose="02040502050505030304" pitchFamily="18" charset="0"/>
              </a:rPr>
              <a:t>(различита је за жене и мушкарце, и ово је један од такозваних „осетљивијих делова када су питања пажљивије формулисана);</a:t>
            </a:r>
          </a:p>
          <a:p>
            <a:pPr algn="just"/>
            <a:endParaRPr lang="ru-RU" dirty="0">
              <a:latin typeface="Palatino Linotype" panose="0204050205050503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E01EFED-BB80-437D-85D4-9CFAAA9B4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08799" y="3781778"/>
            <a:ext cx="5032023" cy="285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7590404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1709</TotalTime>
  <Words>1106</Words>
  <Application>Microsoft Office PowerPoint</Application>
  <PresentationFormat>Custom</PresentationFormat>
  <Paragraphs>59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Basis</vt:lpstr>
      <vt:lpstr>Пропедевтика као медицинска дисциплина Принципи рада лекара и лекарска етика Појам здравља и болести  Анамнеза – методологија прикупљања симптома болести</vt:lpstr>
      <vt:lpstr>Историја болести</vt:lpstr>
      <vt:lpstr>Анамнеза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Пропедевтика као медицинска дисциплина. Принципи рада лекара и лекарска етика.Појам здравља и болести.Анамнеза -методологија прикупљања симптома болести</dc:title>
  <dc:creator>Jelena</dc:creator>
  <cp:lastModifiedBy>Zeljko</cp:lastModifiedBy>
  <cp:revision>78</cp:revision>
  <dcterms:created xsi:type="dcterms:W3CDTF">2021-01-20T17:54:45Z</dcterms:created>
  <dcterms:modified xsi:type="dcterms:W3CDTF">2021-01-28T02:33:40Z</dcterms:modified>
</cp:coreProperties>
</file>