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8" r:id="rId2"/>
    <p:sldId id="260" r:id="rId3"/>
    <p:sldId id="261" r:id="rId4"/>
    <p:sldId id="262" r:id="rId5"/>
    <p:sldId id="321" r:id="rId6"/>
    <p:sldId id="263" r:id="rId7"/>
    <p:sldId id="317" r:id="rId8"/>
    <p:sldId id="318" r:id="rId9"/>
    <p:sldId id="319" r:id="rId10"/>
    <p:sldId id="320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315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16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</p:sldIdLst>
  <p:sldSz cx="9144000" cy="6858000" type="screen4x3"/>
  <p:notesSz cx="6858000" cy="9144000"/>
  <p:defaultTextStyle>
    <a:defPPr>
      <a:defRPr lang="sr-Latn-C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52402D34-2129-4EDA-AF76-6C7280A8C00C}" type="datetimeFigureOut">
              <a:rPr lang="en-US"/>
              <a:pPr>
                <a:defRPr/>
              </a:pPr>
              <a:t>1/23/2021</a:t>
            </a:fld>
            <a:endParaRPr lang="en-US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29BC525-9AB0-451D-92DF-521F7904A31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0" y="1500188"/>
            <a:ext cx="101441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r>
              <a:rPr lang="en-US" altLang="en-US" sz="1800" b="1">
                <a:latin typeface="Arial" charset="0"/>
              </a:rPr>
              <a:t>		</a:t>
            </a:r>
            <a:r>
              <a:rPr lang="sr-Cyrl-CS" altLang="en-US" sz="1800" b="1">
                <a:latin typeface="Arial" charset="0"/>
              </a:rPr>
              <a:t>ИНТЕГРИСАНЕ АКАДЕМСКЕ СТУДИЈЕ МЕДИЦИНЕ</a:t>
            </a:r>
            <a:endParaRPr lang="sr-Cyrl-CS" altLang="en-US" sz="1800" b="1" u="sng">
              <a:solidFill>
                <a:srgbClr val="000000"/>
              </a:solidFill>
              <a:latin typeface="Arial" charset="0"/>
            </a:endParaRPr>
          </a:p>
          <a:p>
            <a:pPr eaLnBrk="1" hangingPunct="1"/>
            <a:r>
              <a:rPr lang="sr-Cyrl-CS" altLang="en-US" sz="1800" b="1">
                <a:solidFill>
                  <a:srgbClr val="000000"/>
                </a:solidFill>
                <a:latin typeface="Arial" charset="0"/>
              </a:rPr>
              <a:t>                                                     ИНТЕРНА МЕДИЦИНА 1</a:t>
            </a:r>
          </a:p>
          <a:p>
            <a:pPr eaLnBrk="1" hangingPunct="1"/>
            <a:r>
              <a:rPr lang="sr-Cyrl-CS" altLang="en-US" sz="1800" b="1">
                <a:solidFill>
                  <a:srgbClr val="000000"/>
                </a:solidFill>
                <a:latin typeface="Arial" charset="0"/>
              </a:rPr>
              <a:t>                                                     наставна јединица 2</a:t>
            </a:r>
          </a:p>
          <a:p>
            <a:pPr eaLnBrk="1" hangingPunct="1"/>
            <a:endParaRPr lang="sr-Cyrl-CS" altLang="en-US" sz="1800" b="1">
              <a:solidFill>
                <a:srgbClr val="000000"/>
              </a:solidFill>
              <a:latin typeface="Arial" charset="0"/>
            </a:endParaRPr>
          </a:p>
          <a:p>
            <a:pPr eaLnBrk="1" hangingPunct="1"/>
            <a:r>
              <a:rPr lang="sr-Cyrl-CS" altLang="en-US" sz="1800" b="1">
                <a:solidFill>
                  <a:srgbClr val="000000"/>
                </a:solidFill>
              </a:rPr>
              <a:t>                                А. Објективни преглед болесника </a:t>
            </a:r>
          </a:p>
          <a:p>
            <a:pPr eaLnBrk="1" hangingPunct="1"/>
            <a:r>
              <a:rPr lang="sr-Cyrl-CS" altLang="en-US" sz="1800" b="1">
                <a:solidFill>
                  <a:srgbClr val="000000"/>
                </a:solidFill>
              </a:rPr>
              <a:t>		– методе физичког прегледа, редослед физичког прегледа.</a:t>
            </a:r>
          </a:p>
          <a:p>
            <a:pPr eaLnBrk="1" hangingPunct="1"/>
            <a:r>
              <a:rPr lang="en-US" altLang="en-US" sz="1800" b="1">
                <a:solidFill>
                  <a:srgbClr val="000000"/>
                </a:solidFill>
              </a:rPr>
              <a:t>		</a:t>
            </a:r>
            <a:r>
              <a:rPr lang="sr-Cyrl-CS" altLang="en-US" sz="1800" b="1">
                <a:solidFill>
                  <a:srgbClr val="000000"/>
                </a:solidFill>
              </a:rPr>
              <a:t>Б. Општа инспекција</a:t>
            </a:r>
          </a:p>
          <a:p>
            <a:pPr eaLnBrk="1" hangingPunct="1"/>
            <a:r>
              <a:rPr lang="en-US" altLang="en-US" sz="1800" b="1">
                <a:solidFill>
                  <a:srgbClr val="000000"/>
                </a:solidFill>
              </a:rPr>
              <a:t>		</a:t>
            </a:r>
            <a:r>
              <a:rPr lang="sr-Cyrl-CS" altLang="en-US" sz="1800" b="1">
                <a:solidFill>
                  <a:srgbClr val="000000"/>
                </a:solidFill>
              </a:rPr>
              <a:t>В. Објективни преглед главе и врата</a:t>
            </a:r>
            <a:endParaRPr lang="en-US" altLang="en-US" sz="1800" b="1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0" y="63817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000000"/>
                </a:solidFill>
                <a:latin typeface="Garamond" pitchFamily="18" charset="0"/>
              </a:rPr>
              <a:t>    </a:t>
            </a:r>
            <a:r>
              <a:rPr lang="en-US" altLang="en-US" sz="1800">
                <a:solidFill>
                  <a:srgbClr val="000000"/>
                </a:solidFill>
              </a:rPr>
              <a:t>                                                       </a:t>
            </a:r>
            <a:r>
              <a:rPr lang="en-US" altLang="en-US" sz="1800" i="1">
                <a:solidFill>
                  <a:srgbClr val="000000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9"/>
          <p:cNvSpPr>
            <a:spLocks noChangeArrowheads="1"/>
          </p:cNvSpPr>
          <p:nvPr/>
        </p:nvSpPr>
        <p:spPr bwMode="auto">
          <a:xfrm>
            <a:off x="179388" y="836613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b="1"/>
              <a:t>МЕТОДЕ ОБЈЕКТИВНОГ (ФИЗИКАЛНОГ) ПРЕГЛЕДА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ОПШТЕ ИНСПЕКЦИЈА</a:t>
            </a: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/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 b="1"/>
              <a:t> КОЖА</a:t>
            </a:r>
          </a:p>
          <a:p>
            <a:pPr marL="536575" lvl="2" algn="just" eaLnBrk="1" hangingPunct="1">
              <a:buFont typeface="Wingdings" pitchFamily="2" charset="2"/>
              <a:buNone/>
            </a:pPr>
            <a:endParaRPr lang="sr-Cyrl-CS" altLang="en-US" b="1"/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тургор (грађа и еластичност)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топлота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боја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пигментација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чистоћа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длакавост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нокти</a:t>
            </a:r>
            <a:endParaRPr lang="sr-Latn-CS" altLang="en-US" b="1"/>
          </a:p>
          <a:p>
            <a:pPr marL="536575" lvl="2" algn="just" eaLnBrk="1" hangingPunct="1">
              <a:buFontTx/>
              <a:buChar char="-"/>
            </a:pPr>
            <a:r>
              <a:rPr lang="sr-Latn-CS" altLang="en-US" b="1"/>
              <a:t> лезије</a:t>
            </a:r>
            <a:endParaRPr lang="sr-Cyrl-CS" altLang="en-US" b="1"/>
          </a:p>
          <a:p>
            <a:pPr marL="536575" lvl="2" algn="just" eaLnBrk="1" hangingPunct="1"/>
            <a:endParaRPr lang="sr-Cyrl-CS" altLang="en-US" b="1"/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 b="1"/>
              <a:t> ТЕЛЕСНА ТЕМПЕРАТУРА</a:t>
            </a:r>
          </a:p>
          <a:p>
            <a:pPr marL="536575" lvl="2" algn="just" eaLnBrk="1" hangingPunct="1">
              <a:buFont typeface="Wingdings" pitchFamily="2" charset="2"/>
              <a:buNone/>
            </a:pPr>
            <a:endParaRPr lang="sr-Cyrl-CS" altLang="en-US" b="1"/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Нормална температуруа у аксили је до 37 </a:t>
            </a:r>
            <a:r>
              <a:rPr lang="sr-Latn-CS" altLang="en-US" b="1"/>
              <a:t>C</a:t>
            </a:r>
            <a:r>
              <a:rPr lang="sr-Cyrl-CS" altLang="en-US" b="1"/>
              <a:t>, у устима до 37.5 </a:t>
            </a:r>
            <a:r>
              <a:rPr lang="sr-Latn-CS" altLang="en-US" b="1"/>
              <a:t>C</a:t>
            </a:r>
            <a:r>
              <a:rPr lang="sr-Cyrl-CS" altLang="en-US" b="1"/>
              <a:t>, а у чмару до 38 </a:t>
            </a:r>
            <a:r>
              <a:rPr lang="sr-Latn-CS" altLang="en-US" b="1"/>
              <a:t>C</a:t>
            </a:r>
            <a:endParaRPr lang="sr-Cyrl-CS" altLang="en-US" b="1"/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Телесна темпратура до 38 </a:t>
            </a:r>
            <a:r>
              <a:rPr lang="sr-Latn-CS" altLang="en-US" b="1"/>
              <a:t>C</a:t>
            </a:r>
            <a:r>
              <a:rPr lang="sr-Cyrl-CS" altLang="en-US" b="1"/>
              <a:t> – субфебрилност, до 39 </a:t>
            </a:r>
            <a:r>
              <a:rPr lang="sr-Latn-CS" altLang="en-US" b="1"/>
              <a:t>C</a:t>
            </a:r>
            <a:r>
              <a:rPr lang="sr-Cyrl-CS" altLang="en-US" b="1"/>
              <a:t> - фебрилност, до 40 </a:t>
            </a:r>
            <a:r>
              <a:rPr lang="sr-Latn-CS" altLang="en-US" b="1"/>
              <a:t>C</a:t>
            </a:r>
            <a:r>
              <a:rPr lang="sr-Cyrl-CS" altLang="en-US" b="1"/>
              <a:t> 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високофебрилност </a:t>
            </a:r>
          </a:p>
          <a:p>
            <a:pPr marL="536575" lvl="2" algn="just" eaLnBrk="1" hangingPunct="1">
              <a:buFontTx/>
              <a:buChar char="-"/>
            </a:pPr>
            <a:endParaRPr lang="sr-Cyrl-CS" altLang="en-US" b="1"/>
          </a:p>
          <a:p>
            <a:pPr marL="536575" lvl="2" algn="just" eaLnBrk="1" hangingPunct="1"/>
            <a:r>
              <a:rPr lang="sr-Latn-CS" altLang="en-US" b="1" u="sng"/>
              <a:t>Febris continua</a:t>
            </a:r>
            <a:r>
              <a:rPr lang="sr-Cyrl-CS" altLang="en-US" b="1"/>
              <a:t> (варијације мање од 1 </a:t>
            </a:r>
            <a:r>
              <a:rPr lang="sr-Latn-CS" altLang="en-US" b="1"/>
              <a:t>C</a:t>
            </a:r>
            <a:r>
              <a:rPr lang="sr-Cyrl-CS" altLang="en-US" b="1"/>
              <a:t>)</a:t>
            </a:r>
            <a:r>
              <a:rPr lang="sr-Latn-CS" altLang="en-US" b="1"/>
              <a:t>, </a:t>
            </a:r>
            <a:r>
              <a:rPr lang="sr-Latn-CS" altLang="en-US" b="1" u="sng"/>
              <a:t>Febris remitens</a:t>
            </a:r>
            <a:r>
              <a:rPr lang="sr-Cyrl-CS" altLang="en-US" b="1"/>
              <a:t> (варира више од 1 </a:t>
            </a:r>
            <a:r>
              <a:rPr lang="sr-Latn-CS" altLang="en-US" b="1"/>
              <a:t>C</a:t>
            </a:r>
            <a:r>
              <a:rPr lang="sr-Cyrl-CS" altLang="en-US" b="1"/>
              <a:t>, али </a:t>
            </a:r>
          </a:p>
          <a:p>
            <a:pPr marL="536575" lvl="2" algn="just" eaLnBrk="1" hangingPunct="1"/>
            <a:r>
              <a:rPr lang="sr-Cyrl-CS" altLang="en-US" b="1"/>
              <a:t>се на враћа на нормалне вредности)</a:t>
            </a:r>
            <a:r>
              <a:rPr lang="sr-Latn-CS" altLang="en-US" b="1"/>
              <a:t>, </a:t>
            </a:r>
            <a:r>
              <a:rPr lang="sr-Latn-CS" altLang="en-US" b="1" u="sng"/>
              <a:t>Febris intermitens</a:t>
            </a:r>
            <a:r>
              <a:rPr lang="sr-Cyrl-CS" altLang="en-US" b="1"/>
              <a:t> (смењује се са нормалном </a:t>
            </a:r>
          </a:p>
          <a:p>
            <a:pPr marL="536575" lvl="2" algn="just" eaLnBrk="1" hangingPunct="1"/>
            <a:r>
              <a:rPr lang="sr-Cyrl-CS" altLang="en-US" b="1"/>
              <a:t>темепературом)</a:t>
            </a:r>
          </a:p>
          <a:p>
            <a:pPr marL="536575" lvl="2" algn="just" eaLnBrk="1" hangingPunct="1">
              <a:buFontTx/>
              <a:buChar char="-"/>
            </a:pPr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ChangeArrowheads="1"/>
          </p:cNvSpPr>
          <p:nvPr/>
        </p:nvSpPr>
        <p:spPr bwMode="auto">
          <a:xfrm>
            <a:off x="174625" y="981075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b="1"/>
              <a:t>МЕТОДЕ ОБЈЕКТИВНОГ (ФИЗИКАЛНОГ) ПРЕГЛЕДА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ПАЛПАЦИЈА</a:t>
            </a:r>
          </a:p>
          <a:p>
            <a:pPr marL="536575" lvl="2" algn="just" eaLnBrk="1" hangingPunct="1">
              <a:buFontTx/>
              <a:buChar char="•"/>
            </a:pPr>
            <a:r>
              <a:rPr lang="sr-Cyrl-CS" altLang="en-US" b="1"/>
              <a:t> поступак којим се оцењује квалитет осећаја који се добијају пипањем</a:t>
            </a:r>
          </a:p>
          <a:p>
            <a:pPr marL="536575" lvl="2" algn="just" eaLnBrk="1" hangingPunct="1"/>
            <a:r>
              <a:rPr lang="sr-Cyrl-CS" altLang="en-US" b="1"/>
              <a:t>  одређених делова тела болесника</a:t>
            </a:r>
          </a:p>
          <a:p>
            <a:pPr marL="536575" lvl="2" algn="just" eaLnBrk="1" hangingPunct="1">
              <a:buFontTx/>
              <a:buChar char="•"/>
            </a:pPr>
            <a:r>
              <a:rPr lang="sr-Cyrl-CS" altLang="en-US" b="1"/>
              <a:t> када се поставе руке на тело болесника примају се разни осећаји: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осећај додира</a:t>
            </a:r>
          </a:p>
          <a:p>
            <a:pPr marL="1450975" lvl="4" algn="just" eaLnBrk="1" hangingPunct="1">
              <a:buFont typeface="Arial" charset="0"/>
              <a:buChar char="•"/>
            </a:pPr>
            <a:r>
              <a:rPr lang="sr-Cyrl-CS" altLang="en-US" b="1"/>
              <a:t> врхови јагодица прстију су најосетљивији за разликовање</a:t>
            </a:r>
          </a:p>
          <a:p>
            <a:pPr marL="1450975" lvl="4" algn="just" eaLnBrk="1" hangingPunct="1"/>
            <a:r>
              <a:rPr lang="sr-Cyrl-CS" altLang="en-US" b="1"/>
              <a:t>  осећаја додира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осећај топлоте</a:t>
            </a:r>
          </a:p>
          <a:p>
            <a:pPr marL="1450975" lvl="4" algn="just" eaLnBrk="1" hangingPunct="1">
              <a:buFont typeface="Arial" charset="0"/>
              <a:buChar char="•"/>
            </a:pPr>
            <a:r>
              <a:rPr lang="sr-Cyrl-CS" altLang="en-US" b="1"/>
              <a:t> дорзални делови шаке и прстију или врхови прстију </a:t>
            </a:r>
          </a:p>
          <a:p>
            <a:pPr marL="1450975" lvl="4" algn="just" eaLnBrk="1" hangingPunct="1"/>
            <a:r>
              <a:rPr lang="sr-Cyrl-CS" altLang="en-US" b="1"/>
              <a:t>  најосетљивији су делови за примање осећаја температурних</a:t>
            </a:r>
          </a:p>
          <a:p>
            <a:pPr marL="1450975" lvl="4" algn="just" eaLnBrk="1" hangingPunct="1"/>
            <a:r>
              <a:rPr lang="sr-Cyrl-CS" altLang="en-US" b="1"/>
              <a:t>  разлика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осећај треперења</a:t>
            </a:r>
          </a:p>
          <a:p>
            <a:pPr marL="1450975" lvl="4" algn="just" eaLnBrk="1" hangingPunct="1">
              <a:buFont typeface="Arial" charset="0"/>
              <a:buChar char="•"/>
            </a:pPr>
            <a:r>
              <a:rPr lang="sr-Cyrl-CS" altLang="en-US" b="1"/>
              <a:t> палпација метакарпофалангеалном палмарном површином</a:t>
            </a:r>
          </a:p>
          <a:p>
            <a:pPr marL="1450975" lvl="4" algn="just" eaLnBrk="1" hangingPunct="1"/>
            <a:r>
              <a:rPr lang="sr-Cyrl-CS" altLang="en-US" b="1"/>
              <a:t>  шака обезбеђује најбоњи осећај треперења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осећај положаја и чврстине</a:t>
            </a:r>
          </a:p>
          <a:p>
            <a:pPr marL="1450975" lvl="4" algn="just" eaLnBrk="1" hangingPunct="1">
              <a:buFont typeface="Arial" charset="0"/>
              <a:buChar char="•"/>
            </a:pPr>
            <a:r>
              <a:rPr lang="sr-Cyrl-CS" altLang="en-US" b="1"/>
              <a:t> врхови прстију руку омогућују да се најбоље оцени положај</a:t>
            </a:r>
          </a:p>
          <a:p>
            <a:pPr marL="1450975" lvl="4" algn="just" eaLnBrk="1" hangingPunct="1"/>
            <a:r>
              <a:rPr lang="sr-Cyrl-CS" altLang="en-US" b="1"/>
              <a:t>  и чврстина одређених делова тела и њихове промене</a:t>
            </a:r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9"/>
          <p:cNvSpPr>
            <a:spLocks noChangeArrowheads="1"/>
          </p:cNvSpPr>
          <p:nvPr/>
        </p:nvSpPr>
        <p:spPr bwMode="auto">
          <a:xfrm>
            <a:off x="174625" y="1052513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b="1"/>
              <a:t>МЕТОДЕ ОБЈЕКТИВНОГ (ФИЗИКАЛНОГ) ПРЕГЛЕДА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ВРСТЕ ПАЛПАЦИЈА</a:t>
            </a:r>
          </a:p>
          <a:p>
            <a:pPr marL="174625" lvl="1" algn="just" eaLnBrk="1" hangingPunct="1"/>
            <a:endParaRPr lang="sr-Cyrl-CS" altLang="en-US" b="1"/>
          </a:p>
          <a:p>
            <a:pPr marL="536575" lvl="2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Cyrl-CS" altLang="en-US" b="1"/>
              <a:t> ПОВРШНА</a:t>
            </a:r>
          </a:p>
          <a:p>
            <a:pPr marL="900113" lvl="3" indent="-87313" algn="just" eaLnBrk="1" hangingPunct="1">
              <a:buFont typeface="Arial" charset="0"/>
              <a:buChar char="•"/>
            </a:pPr>
            <a:r>
              <a:rPr lang="sr-Cyrl-CS" altLang="en-US" b="1"/>
              <a:t> има за циљ да утврди постојање осетљивости и отпора на </a:t>
            </a:r>
          </a:p>
          <a:p>
            <a:pPr marL="900113" lvl="3" indent="-87313" algn="just" eaLnBrk="1" hangingPunct="1"/>
            <a:r>
              <a:rPr lang="sr-Cyrl-CS" altLang="en-US" b="1"/>
              <a:t>  палпацију</a:t>
            </a:r>
          </a:p>
          <a:p>
            <a:pPr marL="900113" lvl="3" indent="-87313" algn="just" eaLnBrk="1" hangingPunct="1">
              <a:buFont typeface="Arial" charset="0"/>
              <a:buChar char="•"/>
            </a:pPr>
            <a:r>
              <a:rPr lang="sr-Cyrl-CS" altLang="en-US" b="1"/>
              <a:t> површна палпација се изводи испруженим прстима и палмарним</a:t>
            </a:r>
          </a:p>
          <a:p>
            <a:pPr marL="900113" lvl="3" indent="-87313" algn="just" eaLnBrk="1" hangingPunct="1"/>
            <a:r>
              <a:rPr lang="sr-Cyrl-CS" altLang="en-US" b="1"/>
              <a:t>  делом шака</a:t>
            </a:r>
          </a:p>
          <a:p>
            <a:pPr marL="900113" lvl="3" indent="-87313" algn="just" eaLnBrk="1" hangingPunct="1">
              <a:buFont typeface="Arial" charset="0"/>
              <a:buChar char="•"/>
            </a:pPr>
            <a:r>
              <a:rPr lang="sr-Cyrl-CS" altLang="en-US" b="1"/>
              <a:t> при паплацији прсти не смеју да утону више од једног центиметра</a:t>
            </a:r>
          </a:p>
          <a:p>
            <a:pPr marL="900113" lvl="3" indent="-87313" algn="just" eaLnBrk="1" hangingPunct="1"/>
            <a:endParaRPr lang="sr-Cyrl-CS" altLang="en-US" b="1"/>
          </a:p>
          <a:p>
            <a:pPr marL="536575" lvl="2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Cyrl-CS" altLang="en-US" b="1"/>
              <a:t> ДУБОКА</a:t>
            </a:r>
          </a:p>
          <a:p>
            <a:pPr marL="900113" lvl="3" indent="-87313" algn="just" eaLnBrk="1" hangingPunct="1">
              <a:buFont typeface="Arial" charset="0"/>
              <a:buChar char="•"/>
            </a:pPr>
            <a:r>
              <a:rPr lang="sr-Cyrl-CS" altLang="en-US" b="1"/>
              <a:t> изводи се увек после површне палпације</a:t>
            </a:r>
          </a:p>
          <a:p>
            <a:pPr marL="900113" lvl="3" indent="-87313" algn="just" eaLnBrk="1" hangingPunct="1">
              <a:buFont typeface="Arial" charset="0"/>
              <a:buChar char="•"/>
            </a:pPr>
            <a:r>
              <a:rPr lang="sr-Cyrl-CS" altLang="en-US" b="1"/>
              <a:t> утврђивање осетљивости предела који се налазе дубље испод</a:t>
            </a:r>
          </a:p>
          <a:p>
            <a:pPr marL="900113" lvl="3" indent="-87313" algn="just" eaLnBrk="1" hangingPunct="1"/>
            <a:r>
              <a:rPr lang="sr-Cyrl-CS" altLang="en-US" b="1"/>
              <a:t>  површине тела</a:t>
            </a:r>
          </a:p>
          <a:p>
            <a:pPr marL="900113" lvl="3" indent="-87313" algn="just" eaLnBrk="1" hangingPunct="1">
              <a:buFont typeface="Arial" charset="0"/>
              <a:buChar char="•"/>
            </a:pPr>
            <a:r>
              <a:rPr lang="sr-Cyrl-CS" altLang="en-US" b="1"/>
              <a:t> при палпацији прсти треба да утону 4-5 центиметара</a:t>
            </a:r>
          </a:p>
          <a:p>
            <a:pPr marL="900113" lvl="3" indent="-87313" algn="just" eaLnBrk="1" hangingPunct="1">
              <a:buFont typeface="Arial" charset="0"/>
              <a:buChar char="•"/>
            </a:pPr>
            <a:r>
              <a:rPr lang="sr-Cyrl-CS" altLang="en-US" b="1"/>
              <a:t> бимануелна палпација – посебан облик дубоке палпације који</a:t>
            </a:r>
          </a:p>
          <a:p>
            <a:pPr marL="900113" lvl="3" indent="-87313" algn="just" eaLnBrk="1" hangingPunct="1"/>
            <a:r>
              <a:rPr lang="sr-Cyrl-CS" altLang="en-US" b="1"/>
              <a:t>  има за циљ да палпира неку масу са две стране да би се оценили</a:t>
            </a:r>
          </a:p>
          <a:p>
            <a:pPr marL="900113" lvl="3" indent="-87313" algn="just" eaLnBrk="1" hangingPunct="1"/>
            <a:r>
              <a:rPr lang="sr-Cyrl-CS" altLang="en-US" b="1"/>
              <a:t>  њени квалитети (полицистична болест бубрега)</a:t>
            </a:r>
          </a:p>
          <a:p>
            <a:pPr marL="536575" lvl="2" algn="just" eaLnBrk="1" hangingPunct="1"/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9"/>
          <p:cNvSpPr>
            <a:spLocks noChangeArrowheads="1"/>
          </p:cNvSpPr>
          <p:nvPr/>
        </p:nvSpPr>
        <p:spPr bwMode="auto">
          <a:xfrm>
            <a:off x="174625" y="981075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b="1"/>
              <a:t>МЕТОДЕ ОБЈЕКТИВНОГ (ФИЗИКАЛНОГ) ПРЕГЛЕДА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ВРСТЕ ПАЛПАЦИЈА</a:t>
            </a:r>
          </a:p>
          <a:p>
            <a:pPr marL="174625" lvl="1" algn="just" eaLnBrk="1" hangingPunct="1"/>
            <a:endParaRPr lang="sr-Cyrl-CS" altLang="en-US" b="1"/>
          </a:p>
          <a:p>
            <a:pPr marL="536575" lvl="2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Cyrl-CS" altLang="en-US" b="1"/>
              <a:t> БАЛОТМАН (ударна палпација)</a:t>
            </a:r>
          </a:p>
          <a:p>
            <a:pPr marL="536575" lvl="2" algn="just" eaLnBrk="1" hangingPunct="1"/>
            <a:endParaRPr lang="sr-Cyrl-CS" altLang="en-US" b="1"/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примењује се за утврђивање покретљивости чврстих маса у </a:t>
            </a:r>
          </a:p>
          <a:p>
            <a:pPr marL="993775" lvl="3" algn="just" eaLnBrk="1" hangingPunct="1"/>
            <a:r>
              <a:rPr lang="sr-Cyrl-CS" altLang="en-US" b="1"/>
              <a:t>  слободној течности</a:t>
            </a:r>
          </a:p>
          <a:p>
            <a:pPr marL="993775" lvl="3" algn="just" eaLnBrk="1" hangingPunct="1"/>
            <a:endParaRPr lang="sr-Cyrl-CS" altLang="en-US" b="1"/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наглим покретом се потисне чврста маса у дубину слободне</a:t>
            </a:r>
          </a:p>
          <a:p>
            <a:pPr marL="993775" lvl="3" algn="just" eaLnBrk="1" hangingPunct="1"/>
            <a:r>
              <a:rPr lang="sr-Cyrl-CS" altLang="en-US" b="1"/>
              <a:t>  течности и прсти се задрже у дубини</a:t>
            </a:r>
          </a:p>
          <a:p>
            <a:pPr marL="993775" lvl="3" algn="just" eaLnBrk="1" hangingPunct="1"/>
            <a:endParaRPr lang="sr-Cyrl-CS" altLang="en-US" b="1"/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потиснута слободна чврста маса се после потискивања у </a:t>
            </a:r>
          </a:p>
          <a:p>
            <a:pPr marL="993775" lvl="3" algn="just" eaLnBrk="1" hangingPunct="1"/>
            <a:r>
              <a:rPr lang="sr-Cyrl-CS" altLang="en-US" b="1"/>
              <a:t>  слободну течност враћа и удара у прсте</a:t>
            </a:r>
          </a:p>
          <a:p>
            <a:pPr marL="993775" lvl="3" algn="just" eaLnBrk="1" hangingPunct="1"/>
            <a:endParaRPr lang="sr-Cyrl-CS" altLang="en-US" sz="1800" b="1">
              <a:latin typeface="Arial" charset="0"/>
            </a:endParaRPr>
          </a:p>
          <a:p>
            <a:pPr marL="993775" lvl="3" algn="just" eaLnBrk="1" hangingPunct="1"/>
            <a:endParaRPr lang="sr-Cyrl-CS" altLang="en-US" sz="1800" b="1">
              <a:latin typeface="Arial" charset="0"/>
            </a:endParaRPr>
          </a:p>
          <a:p>
            <a:pPr marL="993775" lvl="3" algn="just" eaLnBrk="1" hangingPunct="1"/>
            <a:endParaRPr lang="sr-Cyrl-CS" altLang="en-US" sz="1800" b="1">
              <a:latin typeface="Arial" charset="0"/>
            </a:endParaRPr>
          </a:p>
          <a:p>
            <a:pPr marL="993775" lvl="3" algn="just" eaLnBrk="1" hangingPunct="1"/>
            <a:endParaRPr lang="sr-Cyrl-CS" altLang="en-US" sz="1800" b="1">
              <a:latin typeface="Arial" charset="0"/>
            </a:endParaRPr>
          </a:p>
          <a:p>
            <a:pPr marL="993775" lvl="3" algn="just" eaLnBrk="1" hangingPunct="1"/>
            <a:endParaRPr lang="sr-Cyrl-CS" altLang="en-US" sz="1800" b="1">
              <a:latin typeface="Arial" charset="0"/>
            </a:endParaRPr>
          </a:p>
          <a:p>
            <a:pPr marL="993775" lvl="3" algn="just" eaLnBrk="1" hangingPunct="1"/>
            <a:endParaRPr lang="sr-Cyrl-CS" altLang="en-US" sz="1800" b="1">
              <a:latin typeface="Arial" charset="0"/>
            </a:endParaRPr>
          </a:p>
          <a:p>
            <a:pPr marL="993775" lvl="3" algn="just" eaLnBrk="1" hangingPunct="1"/>
            <a:endParaRPr lang="sr-Cyrl-CS" altLang="en-US" sz="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9"/>
          <p:cNvSpPr>
            <a:spLocks noChangeArrowheads="1"/>
          </p:cNvSpPr>
          <p:nvPr/>
        </p:nvSpPr>
        <p:spPr bwMode="auto">
          <a:xfrm>
            <a:off x="174625" y="1052513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b="1"/>
              <a:t>МЕТОДЕ ОБЈЕКТИВНОГ (ФИЗИКАЛНОГ) ПРЕГЛЕДА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ВРСТЕ ПАЛПАЦИЈА</a:t>
            </a:r>
          </a:p>
          <a:p>
            <a:pPr marL="993775" lvl="3" algn="just" eaLnBrk="1" hangingPunct="1"/>
            <a:endParaRPr lang="sr-Cyrl-CS" altLang="en-US" b="1"/>
          </a:p>
          <a:p>
            <a:pPr marL="99377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Cyrl-CS" altLang="en-US" b="1"/>
              <a:t> ФЛУКТУАЦИЈА</a:t>
            </a:r>
          </a:p>
          <a:p>
            <a:pPr marL="993775" lvl="3" algn="just" eaLnBrk="1" hangingPunct="1"/>
            <a:endParaRPr lang="sr-Cyrl-CS" altLang="en-US" b="1"/>
          </a:p>
          <a:p>
            <a:pPr marL="993775" lvl="4" algn="just" eaLnBrk="1" hangingPunct="1">
              <a:buFont typeface="Arial" charset="0"/>
              <a:buChar char="•"/>
            </a:pPr>
            <a:r>
              <a:rPr lang="sr-Cyrl-CS" altLang="en-US" b="1"/>
              <a:t> метод палпације који се користи за пипање отечених предела</a:t>
            </a:r>
          </a:p>
          <a:p>
            <a:pPr marL="993775" lvl="4" algn="just" eaLnBrk="1" hangingPunct="1"/>
            <a:r>
              <a:rPr lang="sr-Cyrl-CS" altLang="en-US" b="1"/>
              <a:t>  тела (зглобови, поткожно ткиво)</a:t>
            </a:r>
          </a:p>
          <a:p>
            <a:pPr marL="993775" lvl="4" algn="just" eaLnBrk="1" hangingPunct="1"/>
            <a:endParaRPr lang="sr-Cyrl-CS" altLang="en-US" b="1"/>
          </a:p>
          <a:p>
            <a:pPr marL="993775" lvl="4" algn="just" eaLnBrk="1" hangingPunct="1">
              <a:buFont typeface="Arial" charset="0"/>
              <a:buChar char="•"/>
            </a:pPr>
            <a:r>
              <a:rPr lang="sr-Cyrl-CS" altLang="en-US" b="1"/>
              <a:t> изводи се на тај начин што се једном руком врши притисак са </a:t>
            </a:r>
          </a:p>
          <a:p>
            <a:pPr marL="993775" lvl="4" algn="just" eaLnBrk="1" hangingPunct="1"/>
            <a:r>
              <a:rPr lang="sr-Cyrl-CS" altLang="en-US" b="1"/>
              <a:t>  бочне стране отеклине, а врховима прстију друге руке, која је</a:t>
            </a:r>
          </a:p>
          <a:p>
            <a:pPr marL="993775" lvl="4" algn="just" eaLnBrk="1" hangingPunct="1"/>
            <a:r>
              <a:rPr lang="sr-Cyrl-CS" altLang="en-US" b="1"/>
              <a:t>  постављена са супротне бочне стране, палпира покретање</a:t>
            </a:r>
          </a:p>
          <a:p>
            <a:pPr marL="993775" lvl="4" algn="just" eaLnBrk="1" hangingPunct="1"/>
            <a:r>
              <a:rPr lang="sr-Cyrl-CS" altLang="en-US" b="1"/>
              <a:t>  течног садржаја у отеченом пределу тела</a:t>
            </a:r>
          </a:p>
          <a:p>
            <a:pPr marL="993775" lvl="4" algn="just" eaLnBrk="1" hangingPunct="1"/>
            <a:endParaRPr lang="sr-Cyrl-CS" altLang="en-US" b="1"/>
          </a:p>
          <a:p>
            <a:pPr marL="993775" lvl="4" algn="just" eaLnBrk="1" hangingPunct="1">
              <a:buFont typeface="Arial" charset="0"/>
              <a:buChar char="•"/>
            </a:pPr>
            <a:r>
              <a:rPr lang="sr-Cyrl-CS" altLang="en-US" b="1"/>
              <a:t> користи се за процену постојања течног садржајау отеченом</a:t>
            </a:r>
          </a:p>
          <a:p>
            <a:pPr marL="993775" lvl="4" algn="just" eaLnBrk="1" hangingPunct="1"/>
            <a:r>
              <a:rPr lang="sr-Cyrl-CS" altLang="en-US" b="1"/>
              <a:t>  пределу тела (запаљенска течност, гнојни садржај)</a:t>
            </a:r>
          </a:p>
          <a:p>
            <a:pPr marL="993775" lvl="4" algn="just" eaLnBrk="1" hangingPunct="1"/>
            <a:endParaRPr lang="sr-Cyrl-CS" altLang="en-US" b="1"/>
          </a:p>
          <a:p>
            <a:pPr marL="993775" lvl="4" algn="just" eaLnBrk="1" hangingPunct="1"/>
            <a:endParaRPr lang="sr-Cyrl-CS" altLang="en-US" sz="1800" b="1">
              <a:latin typeface="Arial" charset="0"/>
            </a:endParaRPr>
          </a:p>
          <a:p>
            <a:pPr marL="993775" lvl="4" algn="just" eaLnBrk="1" hangingPunct="1"/>
            <a:endParaRPr lang="sr-Cyrl-CS" altLang="en-US" sz="1800" b="1">
              <a:latin typeface="Arial" charset="0"/>
            </a:endParaRPr>
          </a:p>
          <a:p>
            <a:pPr marL="993775" lvl="4" algn="just" eaLnBrk="1" hangingPunct="1"/>
            <a:endParaRPr lang="sr-Cyrl-CS" altLang="en-US" sz="1800" b="1">
              <a:latin typeface="Arial" charset="0"/>
            </a:endParaRPr>
          </a:p>
          <a:p>
            <a:pPr marL="993775" lvl="4" algn="just" eaLnBrk="1" hangingPunct="1"/>
            <a:endParaRPr lang="sr-Cyrl-CS" altLang="en-US" sz="1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"/>
          <p:cNvSpPr>
            <a:spLocks noChangeArrowheads="1"/>
          </p:cNvSpPr>
          <p:nvPr/>
        </p:nvSpPr>
        <p:spPr bwMode="auto">
          <a:xfrm>
            <a:off x="174625" y="981075"/>
            <a:ext cx="8794750" cy="55657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b="1"/>
              <a:t>МЕТОДЕ ОБЈЕКТИВНОГ (ФИЗИКАЛНОГ) ПРЕГЛЕДА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ВРСТЕ ПАЛПАЦИЈА</a:t>
            </a:r>
          </a:p>
          <a:p>
            <a:pPr marL="993775" lvl="3" algn="just" eaLnBrk="1" hangingPunct="1"/>
            <a:endParaRPr lang="sr-Cyrl-CS" altLang="en-US" b="1"/>
          </a:p>
          <a:p>
            <a:pPr marL="99377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Cyrl-CS" altLang="en-US" b="1"/>
              <a:t> ТАЛАСАЊЕ</a:t>
            </a:r>
          </a:p>
          <a:p>
            <a:pPr marL="993775" lvl="3" algn="just" eaLnBrk="1" hangingPunct="1"/>
            <a:endParaRPr lang="sr-Cyrl-CS" altLang="en-US" b="1"/>
          </a:p>
          <a:p>
            <a:pPr marL="993775" lvl="4" algn="just" eaLnBrk="1" hangingPunct="1">
              <a:buFont typeface="Arial" charset="0"/>
              <a:buChar char="•"/>
            </a:pPr>
            <a:r>
              <a:rPr lang="sr-Cyrl-CS" altLang="en-US" b="1"/>
              <a:t> метод палпације који се користи за палпирање слободне </a:t>
            </a:r>
          </a:p>
          <a:p>
            <a:pPr marL="993775" lvl="4" algn="just" eaLnBrk="1" hangingPunct="1"/>
            <a:r>
              <a:rPr lang="sr-Cyrl-CS" altLang="en-US" b="1"/>
              <a:t>  течности у телесним шупљинама (трбух)</a:t>
            </a:r>
          </a:p>
          <a:p>
            <a:pPr marL="993775" lvl="4" algn="just" eaLnBrk="1" hangingPunct="1"/>
            <a:endParaRPr lang="sr-Cyrl-CS" altLang="en-US" b="1"/>
          </a:p>
          <a:p>
            <a:pPr marL="993775" lvl="4" algn="just" eaLnBrk="1" hangingPunct="1">
              <a:buFont typeface="Arial" charset="0"/>
              <a:buChar char="•"/>
            </a:pPr>
            <a:r>
              <a:rPr lang="sr-Cyrl-CS" altLang="en-US" b="1"/>
              <a:t> изводи се на тај начин што се са једне бочне стране трбуха </a:t>
            </a:r>
          </a:p>
          <a:p>
            <a:pPr marL="993775" lvl="4" algn="just" eaLnBrk="1" hangingPunct="1"/>
            <a:r>
              <a:rPr lang="sr-Cyrl-CS" altLang="en-US" b="1"/>
              <a:t>  поставља палмарна површина шаке леве руке, а са супротне</a:t>
            </a:r>
          </a:p>
          <a:p>
            <a:pPr marL="993775" lvl="4" algn="just" eaLnBrk="1" hangingPunct="1"/>
            <a:r>
              <a:rPr lang="sr-Cyrl-CS" altLang="en-US" b="1"/>
              <a:t>  стране наглим покретима десне руке потискује бочни зид према</a:t>
            </a:r>
          </a:p>
          <a:p>
            <a:pPr marL="993775" lvl="4" algn="just" eaLnBrk="1" hangingPunct="1"/>
            <a:r>
              <a:rPr lang="sr-Cyrl-CS" altLang="en-US" b="1"/>
              <a:t>  постављеној левој руци.  Левом руком се осећа таласање </a:t>
            </a:r>
          </a:p>
          <a:p>
            <a:pPr marL="993775" lvl="4" algn="just" eaLnBrk="1" hangingPunct="1"/>
            <a:r>
              <a:rPr lang="sr-Cyrl-CS" altLang="en-US" b="1"/>
              <a:t>  слободне течности </a:t>
            </a:r>
          </a:p>
          <a:p>
            <a:pPr marL="993775" lvl="4" algn="just" eaLnBrk="1" hangingPunct="1"/>
            <a:endParaRPr lang="sr-Cyrl-CS" altLang="en-US" b="1"/>
          </a:p>
          <a:p>
            <a:pPr marL="993775" lvl="4" algn="just" eaLnBrk="1" hangingPunct="1"/>
            <a:endParaRPr lang="sr-Cyrl-CS" altLang="en-US" b="1"/>
          </a:p>
          <a:p>
            <a:pPr marL="993775" lvl="4" algn="just" eaLnBrk="1" hangingPunct="1"/>
            <a:endParaRPr lang="sr-Cyrl-CS" altLang="en-US" b="1"/>
          </a:p>
          <a:p>
            <a:pPr marL="993775" lvl="4" algn="just" eaLnBrk="1" hangingPunct="1"/>
            <a:endParaRPr lang="sr-Cyrl-CS" altLang="en-US" sz="1800" b="1">
              <a:latin typeface="Arial" charset="0"/>
            </a:endParaRPr>
          </a:p>
          <a:p>
            <a:pPr marL="993775" lvl="4" algn="just" eaLnBrk="1" hangingPunct="1"/>
            <a:endParaRPr lang="sr-Cyrl-CS" altLang="en-US" sz="1800" b="1">
              <a:latin typeface="Arial" charset="0"/>
            </a:endParaRPr>
          </a:p>
          <a:p>
            <a:pPr marL="993775" lvl="4" algn="just" eaLnBrk="1" hangingPunct="1"/>
            <a:endParaRPr lang="sr-Cyrl-CS" altLang="en-US" sz="1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346075" y="986061"/>
            <a:ext cx="8794750" cy="556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МЕТОДЕ ОБЈЕКТИВНОГ (ФИЗИКАЛНОГ) ПРЕГЛЕДА</a:t>
            </a: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Cyrl-CS" sz="1800" b="1" dirty="0">
                <a:latin typeface="Arial" charset="0"/>
              </a:rPr>
              <a:t> ПЕРКУСИЈА</a:t>
            </a:r>
          </a:p>
          <a:p>
            <a:pPr marL="993775" lvl="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метода физикалног прегледа у којој се ударима у одређене делове</a:t>
            </a:r>
          </a:p>
          <a:p>
            <a:pPr marL="623888" lvl="4" algn="just" eaLnBrk="1" hangingPunct="1">
              <a:defRPr/>
            </a:pPr>
            <a:r>
              <a:rPr lang="sr-Cyrl-CS" sz="1800" b="1" dirty="0">
                <a:latin typeface="Arial" charset="0"/>
              </a:rPr>
              <a:t>  тела производи звук који има различите квалитете, зависно од </a:t>
            </a:r>
          </a:p>
          <a:p>
            <a:pPr marL="623888" lvl="4" algn="just" eaLnBrk="1" hangingPunct="1">
              <a:defRPr/>
            </a:pPr>
            <a:r>
              <a:rPr lang="sr-Cyrl-CS" sz="1800" b="1" dirty="0">
                <a:latin typeface="Arial" charset="0"/>
              </a:rPr>
              <a:t>  густине ткива делова тела у које се удара</a:t>
            </a:r>
          </a:p>
          <a:p>
            <a:pPr marL="623888" lvl="4" algn="just" eaLnBrk="1" hangingPunct="1">
              <a:defRPr/>
            </a:pPr>
            <a:endParaRPr lang="sr-Cyrl-CS" sz="1800" b="1" dirty="0">
              <a:latin typeface="Arial" charset="0"/>
            </a:endParaRPr>
          </a:p>
          <a:p>
            <a:pPr marL="623888" lvl="4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особине перкусијског звука</a:t>
            </a:r>
          </a:p>
          <a:p>
            <a:pPr marL="623888" lvl="4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висина перкусијског звука</a:t>
            </a:r>
          </a:p>
          <a:p>
            <a:pPr marL="1081088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1538288" lvl="6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висок перкусијски звук: </a:t>
            </a:r>
            <a:r>
              <a:rPr lang="sr-Cyrl-CS" b="1" dirty="0">
                <a:latin typeface="Arial" charset="0"/>
              </a:rPr>
              <a:t>настаје при перкусији делова тела или </a:t>
            </a:r>
          </a:p>
          <a:p>
            <a:pPr marL="1538288" lvl="6" algn="just">
              <a:defRPr/>
            </a:pPr>
            <a:r>
              <a:rPr lang="sr-Cyrl-CS" b="1" dirty="0">
                <a:latin typeface="Arial" charset="0"/>
              </a:rPr>
              <a:t>  органа који не садрже ваздух, јер је у њих учесталост осцилација </a:t>
            </a:r>
          </a:p>
          <a:p>
            <a:pPr marL="1538288" lvl="6" algn="just">
              <a:defRPr/>
            </a:pPr>
            <a:r>
              <a:rPr lang="sr-Cyrl-CS" b="1" dirty="0">
                <a:latin typeface="Arial" charset="0"/>
              </a:rPr>
              <a:t>  велика (јетра, срце, мишићи, слезина)</a:t>
            </a:r>
          </a:p>
          <a:p>
            <a:pPr marL="1538288" lvl="6" algn="just">
              <a:defRPr/>
            </a:pPr>
            <a:endParaRPr lang="sr-Cyrl-CS" sz="800" b="1" dirty="0">
              <a:latin typeface="Arial" charset="0"/>
            </a:endParaRPr>
          </a:p>
          <a:p>
            <a:pPr marL="1538288" lvl="6" algn="just">
              <a:buFont typeface="Arial" pitchFamily="34" charset="0"/>
              <a:buChar char="•"/>
              <a:defRPr/>
            </a:pPr>
            <a:r>
              <a:rPr lang="sr-Cyrl-CS" b="1" dirty="0">
                <a:latin typeface="Arial" charset="0"/>
              </a:rPr>
              <a:t> </a:t>
            </a:r>
            <a:r>
              <a:rPr lang="sr-Cyrl-CS" sz="1800" b="1" dirty="0">
                <a:latin typeface="Arial" charset="0"/>
              </a:rPr>
              <a:t>низак перкусијски звук</a:t>
            </a:r>
            <a:r>
              <a:rPr lang="sr-Cyrl-CS" b="1" dirty="0">
                <a:latin typeface="Arial" charset="0"/>
              </a:rPr>
              <a:t>: настаје при перкусији дела тела или </a:t>
            </a:r>
          </a:p>
          <a:p>
            <a:pPr marL="1538288" lvl="6" algn="just">
              <a:defRPr/>
            </a:pPr>
            <a:r>
              <a:rPr lang="sr-Cyrl-CS" b="1" dirty="0">
                <a:latin typeface="Arial" charset="0"/>
              </a:rPr>
              <a:t>  органа који садрже ваздух, јер је учесталост осцилација мања </a:t>
            </a:r>
          </a:p>
          <a:p>
            <a:pPr marL="1538288" lvl="6" algn="just">
              <a:defRPr/>
            </a:pPr>
            <a:r>
              <a:rPr lang="sr-Cyrl-CS" b="1" dirty="0">
                <a:latin typeface="Arial" charset="0"/>
              </a:rPr>
              <a:t>  (плућа, желудац, црева)</a:t>
            </a:r>
          </a:p>
          <a:p>
            <a:pPr marL="1538288" lvl="6" algn="just">
              <a:defRPr/>
            </a:pPr>
            <a:endParaRPr lang="sr-Cyrl-CS" sz="1800" b="1" dirty="0">
              <a:latin typeface="Arial" charset="0"/>
            </a:endParaRPr>
          </a:p>
          <a:p>
            <a:pPr marL="993775" lvl="4" algn="just" eaLnBrk="1" hangingPunct="1">
              <a:defRPr/>
            </a:pPr>
            <a:endParaRPr lang="sr-Cyrl-CS" sz="1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4625" y="1052736"/>
            <a:ext cx="8794750" cy="427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МЕТОДЕ ОБЈЕКТИВНОГ (ФИЗИКАЛНОГ) ПРЕГЛЕДА</a:t>
            </a: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Cyrl-CS" sz="1800" b="1" dirty="0">
                <a:latin typeface="Arial" charset="0"/>
              </a:rPr>
              <a:t> ПЕРКУСИЈА</a:t>
            </a:r>
          </a:p>
          <a:p>
            <a:pPr marL="993775" lvl="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особине перкусијског звука</a:t>
            </a:r>
          </a:p>
          <a:p>
            <a:pPr marL="623888" lvl="4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јачина перкусијског звука</a:t>
            </a:r>
          </a:p>
          <a:p>
            <a:pPr marL="1081088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1538288" lvl="6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према јачини звука може да буде:</a:t>
            </a:r>
          </a:p>
          <a:p>
            <a:pPr marL="1538288" lvl="6" algn="just">
              <a:defRPr/>
            </a:pPr>
            <a:endParaRPr lang="sr-Cyrl-CS" sz="800" b="1" dirty="0">
              <a:latin typeface="Arial" charset="0"/>
            </a:endParaRPr>
          </a:p>
          <a:p>
            <a:pPr marL="1995488" lvl="7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гласан (јак)</a:t>
            </a:r>
          </a:p>
          <a:p>
            <a:pPr marL="2452688" lvl="8" algn="just">
              <a:buFont typeface="Arial" pitchFamily="34" charset="0"/>
              <a:buChar char="•"/>
              <a:defRPr/>
            </a:pPr>
            <a:r>
              <a:rPr lang="sr-Cyrl-CS" sz="1400" b="1" dirty="0">
                <a:latin typeface="Arial" charset="0"/>
              </a:rPr>
              <a:t> има велику амплитуду осцилација и ствара се при перкусији</a:t>
            </a:r>
          </a:p>
          <a:p>
            <a:pPr marL="2452688" lvl="8" algn="just">
              <a:defRPr/>
            </a:pPr>
            <a:r>
              <a:rPr lang="sr-Cyrl-CS" sz="1400" b="1" dirty="0">
                <a:latin typeface="Arial" charset="0"/>
              </a:rPr>
              <a:t>  органа који садрже ваздух (плућа, желудац, црева), јер су ови</a:t>
            </a:r>
          </a:p>
          <a:p>
            <a:pPr marL="2452688" lvl="8" algn="just">
              <a:defRPr/>
            </a:pPr>
            <a:r>
              <a:rPr lang="sr-Cyrl-CS" sz="1400" b="1" dirty="0">
                <a:latin typeface="Arial" charset="0"/>
              </a:rPr>
              <a:t>  органи веома еластични</a:t>
            </a:r>
          </a:p>
          <a:p>
            <a:pPr marL="2452688" lvl="8" algn="just">
              <a:defRPr/>
            </a:pPr>
            <a:endParaRPr lang="sr-Cyrl-CS" sz="800" b="1" dirty="0">
              <a:latin typeface="Arial" charset="0"/>
            </a:endParaRPr>
          </a:p>
          <a:p>
            <a:pPr marL="1995488" lvl="7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тих (слаб)</a:t>
            </a:r>
          </a:p>
          <a:p>
            <a:pPr marL="2452688" lvl="8" algn="just">
              <a:buFont typeface="Arial" pitchFamily="34" charset="0"/>
              <a:buChar char="•"/>
              <a:defRPr/>
            </a:pPr>
            <a:r>
              <a:rPr lang="sr-Cyrl-CS" sz="1400" b="1" dirty="0">
                <a:latin typeface="Arial" charset="0"/>
              </a:rPr>
              <a:t> има малу амплитуду осцилација и ствара се при перкусији ткива </a:t>
            </a:r>
          </a:p>
          <a:p>
            <a:pPr marL="2452688" lvl="8" algn="just">
              <a:defRPr/>
            </a:pPr>
            <a:r>
              <a:rPr lang="sr-Cyrl-CS" sz="1400" b="1" dirty="0">
                <a:latin typeface="Arial" charset="0"/>
              </a:rPr>
              <a:t>  и органа који не садрже ваздух (јетра, слезина, мишићи, срце) </a:t>
            </a:r>
            <a:endParaRPr lang="sr-Cyrl-CS" sz="1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4625" y="1052736"/>
            <a:ext cx="8794750" cy="556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МЕТОДЕ ОБЈЕКТИВНОГ (ФИЗИКАЛНОГ) ПРЕГЛЕДА</a:t>
            </a: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Cyrl-CS" sz="1800" b="1" dirty="0">
                <a:latin typeface="Arial" charset="0"/>
              </a:rPr>
              <a:t> ПЕРКУСИЈА</a:t>
            </a:r>
          </a:p>
          <a:p>
            <a:pPr marL="993775" lvl="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Clr>
                <a:srgbClr val="C00000"/>
              </a:buClr>
              <a:buFont typeface="Wingdings" pitchFamily="2" charset="2"/>
              <a:buChar char="è"/>
              <a:defRPr/>
            </a:pPr>
            <a:r>
              <a:rPr lang="sr-Cyrl-CS" sz="1800" b="1" dirty="0">
                <a:latin typeface="Arial" charset="0"/>
              </a:rPr>
              <a:t> особине перкусијског звука</a:t>
            </a:r>
          </a:p>
          <a:p>
            <a:pPr marL="623888" lvl="4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трајање перкусијског звука</a:t>
            </a:r>
          </a:p>
          <a:p>
            <a:pPr marL="1538288" lvl="6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дуготрајан перкусијски звук настаје при перкусији органа</a:t>
            </a:r>
          </a:p>
          <a:p>
            <a:pPr marL="1538288" lvl="6" algn="just">
              <a:defRPr/>
            </a:pPr>
            <a:r>
              <a:rPr lang="sr-Cyrl-CS" sz="1800" b="1" dirty="0">
                <a:latin typeface="Arial" charset="0"/>
              </a:rPr>
              <a:t>  који садрже ваздух (плућа, желудац, црева), јер је њихова</a:t>
            </a:r>
          </a:p>
          <a:p>
            <a:pPr marL="1538288" lvl="6" algn="just">
              <a:defRPr/>
            </a:pPr>
            <a:r>
              <a:rPr lang="sr-Cyrl-CS" sz="1800" b="1" dirty="0">
                <a:latin typeface="Arial" charset="0"/>
              </a:rPr>
              <a:t>  еластичност велика</a:t>
            </a:r>
          </a:p>
          <a:p>
            <a:pPr marL="1538288" lvl="6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краткотрајни перкусијски звук настаје при перкусији органа</a:t>
            </a:r>
          </a:p>
          <a:p>
            <a:pPr marL="1538288" lvl="6" algn="just">
              <a:defRPr/>
            </a:pPr>
            <a:r>
              <a:rPr lang="sr-Cyrl-CS" sz="1800" b="1" dirty="0">
                <a:latin typeface="Arial" charset="0"/>
              </a:rPr>
              <a:t>  који не садрже ваздух (јетра, слезина, мишићи, срце)</a:t>
            </a:r>
          </a:p>
          <a:p>
            <a:pPr marL="1538288" lvl="6" algn="just">
              <a:defRPr/>
            </a:pPr>
            <a:endParaRPr lang="sr-Cyrl-CS" sz="1800" b="1" dirty="0">
              <a:latin typeface="Arial" charset="0"/>
            </a:endParaRPr>
          </a:p>
          <a:p>
            <a:pPr marL="711200" lvl="6" indent="-87313" algn="just">
              <a:buClr>
                <a:srgbClr val="C00000"/>
              </a:buClr>
              <a:buFont typeface="Wingdings" pitchFamily="2" charset="2"/>
              <a:buChar char="è"/>
              <a:defRPr/>
            </a:pPr>
            <a:r>
              <a:rPr lang="sr-Cyrl-CS" sz="1800" b="1" dirty="0">
                <a:latin typeface="Arial" charset="0"/>
              </a:rPr>
              <a:t> део тела или органи који не садрже ваздух:</a:t>
            </a:r>
          </a:p>
          <a:p>
            <a:pPr marL="1168400" lvl="7" indent="-87313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висок, тих и краткотрајан перкуторни звук</a:t>
            </a:r>
          </a:p>
          <a:p>
            <a:pPr marL="1168400" lvl="7" indent="-87313" algn="just">
              <a:defRPr/>
            </a:pPr>
            <a:endParaRPr lang="sr-Cyrl-CS" sz="1800" b="1" dirty="0">
              <a:latin typeface="Arial" charset="0"/>
            </a:endParaRPr>
          </a:p>
          <a:p>
            <a:pPr marL="711200" lvl="6" indent="-87313" algn="just">
              <a:buClr>
                <a:srgbClr val="C00000"/>
              </a:buClr>
              <a:buFont typeface="Wingdings" pitchFamily="2" charset="2"/>
              <a:buChar char="è"/>
              <a:defRPr/>
            </a:pPr>
            <a:r>
              <a:rPr lang="sr-Cyrl-CS" sz="1800" b="1" dirty="0">
                <a:latin typeface="Arial" charset="0"/>
              </a:rPr>
              <a:t> део тела или органи који садрже ваздух:</a:t>
            </a:r>
          </a:p>
          <a:p>
            <a:pPr marL="1168400" lvl="7" indent="-87313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низак, гласан и дуготрајан перкусијски звук</a:t>
            </a:r>
          </a:p>
          <a:p>
            <a:pPr marL="993775" lvl="4" algn="just" eaLnBrk="1" hangingPunct="1">
              <a:defRPr/>
            </a:pPr>
            <a:endParaRPr lang="sr-Cyrl-CS" sz="1800" b="1" dirty="0">
              <a:latin typeface="Arial" charset="0"/>
            </a:endParaRPr>
          </a:p>
          <a:p>
            <a:pPr marL="993775" lvl="4" algn="just" eaLnBrk="1" hangingPunct="1">
              <a:defRPr/>
            </a:pPr>
            <a:endParaRPr lang="sr-Cyrl-CS" sz="1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4625" y="1103089"/>
            <a:ext cx="8794750" cy="556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МЕТОДЕ ОБЈЕКТИВНОГ (ФИЗИКАЛНОГ) ПРЕГЛЕДА</a:t>
            </a: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Cyrl-CS" sz="1800" b="1" dirty="0">
                <a:latin typeface="Arial" charset="0"/>
              </a:rPr>
              <a:t> ВРСТА ПЕРКУСИЈЕ</a:t>
            </a:r>
          </a:p>
          <a:p>
            <a:pPr marL="993775" lvl="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Clr>
                <a:srgbClr val="C00000"/>
              </a:buClr>
              <a:buFont typeface="Wingdings" pitchFamily="2" charset="2"/>
              <a:buChar char="è"/>
              <a:defRPr/>
            </a:pPr>
            <a:r>
              <a:rPr lang="sr-Cyrl-CS" sz="1800" b="1" dirty="0">
                <a:latin typeface="Arial" charset="0"/>
              </a:rPr>
              <a:t> ДИРЕКТНА ПЕРКУСИЈА</a:t>
            </a: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изводи се директним ударањем врха једног прста или свих</a:t>
            </a:r>
          </a:p>
          <a:p>
            <a:pPr marL="1081088" lvl="5" algn="just">
              <a:defRPr/>
            </a:pPr>
            <a:r>
              <a:rPr lang="sr-Cyrl-CS" sz="1800" b="1" dirty="0">
                <a:latin typeface="Arial" charset="0"/>
              </a:rPr>
              <a:t>  прстију руке</a:t>
            </a: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средњи (најдужи) прст служи као плексор (чекић)</a:t>
            </a: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директна перкусија служи само за грубу орјентацију</a:t>
            </a:r>
          </a:p>
          <a:p>
            <a:pPr marL="1081088" lvl="5" algn="just">
              <a:defRPr/>
            </a:pPr>
            <a:r>
              <a:rPr lang="sr-Cyrl-CS" sz="1800" b="1" dirty="0">
                <a:latin typeface="Arial" charset="0"/>
              </a:rPr>
              <a:t>  (орјентациона перкусија), јер се њоме производи треперење</a:t>
            </a:r>
          </a:p>
          <a:p>
            <a:pPr marL="1081088" lvl="5" algn="just">
              <a:defRPr/>
            </a:pPr>
            <a:r>
              <a:rPr lang="sr-Cyrl-CS" sz="1800" b="1" dirty="0">
                <a:latin typeface="Arial" charset="0"/>
              </a:rPr>
              <a:t>  релативно велике површине</a:t>
            </a:r>
          </a:p>
          <a:p>
            <a:pPr marL="1081088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Clr>
                <a:srgbClr val="C00000"/>
              </a:buClr>
              <a:buFont typeface="Wingdings" pitchFamily="2" charset="2"/>
              <a:buChar char="è"/>
              <a:defRPr/>
            </a:pPr>
            <a:r>
              <a:rPr lang="sr-Cyrl-CS" sz="1800" b="1" dirty="0">
                <a:latin typeface="Arial" charset="0"/>
              </a:rPr>
              <a:t> ИНДИРЕКТНА ПЕРКУСИЈА</a:t>
            </a: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означава се још и као бимануелна перкусија</a:t>
            </a:r>
          </a:p>
          <a:p>
            <a:pPr marL="1081088" lvl="5" algn="just">
              <a:defRPr/>
            </a:pPr>
            <a:r>
              <a:rPr lang="sr-Cyrl-CS" sz="1800" b="1" dirty="0">
                <a:latin typeface="Arial" charset="0"/>
              </a:rPr>
              <a:t>  (“перкусија прст на прст”)</a:t>
            </a: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индиректна перкусија може да буде површна и дубока</a:t>
            </a:r>
          </a:p>
          <a:p>
            <a:pPr marL="1538288" lvl="6" algn="just">
              <a:buFont typeface="Arial" pitchFamily="34" charset="0"/>
              <a:buChar char="•"/>
              <a:defRPr/>
            </a:pPr>
            <a:r>
              <a:rPr lang="sr-Cyrl-CS" b="1" dirty="0">
                <a:latin typeface="Arial" charset="0"/>
              </a:rPr>
              <a:t> површна перкусија се изводи ударима слабе јачине</a:t>
            </a:r>
          </a:p>
          <a:p>
            <a:pPr marL="1995488" lvl="7" algn="just">
              <a:buFont typeface="Arial" pitchFamily="34" charset="0"/>
              <a:buChar char="•"/>
              <a:defRPr/>
            </a:pPr>
            <a:r>
              <a:rPr lang="sr-Cyrl-CS" b="1" dirty="0">
                <a:latin typeface="Arial" charset="0"/>
              </a:rPr>
              <a:t> изазива треперење површинских слојева дела тела</a:t>
            </a:r>
          </a:p>
          <a:p>
            <a:pPr marL="1538288" lvl="6" algn="just">
              <a:buFont typeface="Arial" pitchFamily="34" charset="0"/>
              <a:buChar char="•"/>
              <a:defRPr/>
            </a:pPr>
            <a:r>
              <a:rPr lang="sr-Cyrl-CS" b="1" dirty="0">
                <a:latin typeface="Arial" charset="0"/>
              </a:rPr>
              <a:t> дубока перкусија се изводи јаким ударима</a:t>
            </a:r>
          </a:p>
          <a:p>
            <a:pPr marL="1995488" lvl="7" algn="just">
              <a:buFont typeface="Arial" pitchFamily="34" charset="0"/>
              <a:buChar char="•"/>
              <a:defRPr/>
            </a:pPr>
            <a:r>
              <a:rPr lang="sr-Cyrl-CS" b="1" dirty="0">
                <a:latin typeface="Arial" charset="0"/>
              </a:rPr>
              <a:t> изазива треперење дубљих слојева дела тела или органа</a:t>
            </a:r>
          </a:p>
          <a:p>
            <a:pPr marL="1995488" lvl="7" algn="just">
              <a:buFont typeface="Arial" pitchFamily="34" charset="0"/>
              <a:buChar char="•"/>
              <a:defRPr/>
            </a:pPr>
            <a:endParaRPr lang="sr-Cyrl-CS" sz="1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4"/>
          <p:cNvGrpSpPr>
            <a:grpSpLocks/>
          </p:cNvGrpSpPr>
          <p:nvPr/>
        </p:nvGrpSpPr>
        <p:grpSpPr bwMode="auto">
          <a:xfrm>
            <a:off x="276225" y="1196975"/>
            <a:ext cx="8621713" cy="4968875"/>
            <a:chOff x="276225" y="1196752"/>
            <a:chExt cx="8621713" cy="496855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276225" y="1196752"/>
              <a:ext cx="8621713" cy="755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sr-Cyrl-CS" altLang="en-US" b="1"/>
                <a:t>ДИЈАГНОЗА БОЛЕСТИ</a:t>
              </a:r>
              <a:endParaRPr lang="en-US" altLang="en-US" b="1"/>
            </a:p>
          </p:txBody>
        </p:sp>
        <p:sp>
          <p:nvSpPr>
            <p:cNvPr id="4100" name="Rectangle 7"/>
            <p:cNvSpPr>
              <a:spLocks noChangeArrowheads="1"/>
            </p:cNvSpPr>
            <p:nvPr/>
          </p:nvSpPr>
          <p:spPr bwMode="auto">
            <a:xfrm>
              <a:off x="334963" y="1953039"/>
              <a:ext cx="8416925" cy="4212265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r>
                <a:rPr lang="sr-Cyrl-CS" altLang="en-US" b="1"/>
                <a:t>ЦИЉ ЛЕКАРА:</a:t>
              </a:r>
              <a:endParaRPr lang="en-US" altLang="en-US" b="1"/>
            </a:p>
            <a:p>
              <a:pPr eaLnBrk="1" hangingPunct="1"/>
              <a:r>
                <a:rPr lang="sr-Cyrl-CS" altLang="en-US" sz="1400" b="1"/>
                <a:t>ТИМ ЗДРАВСТВЕНИХ РАДНИКА</a:t>
              </a:r>
              <a:endParaRPr lang="sr-Cyrl-CS" altLang="en-US" sz="2400" b="1"/>
            </a:p>
            <a:p>
              <a:pPr eaLnBrk="1" hangingPunct="1"/>
              <a:endParaRPr lang="sr-Cyrl-CS" altLang="en-US" sz="2000" b="1"/>
            </a:p>
            <a:p>
              <a:pPr eaLnBrk="1" hangingPunct="1">
                <a:buClr>
                  <a:srgbClr val="FF7575"/>
                </a:buClr>
                <a:buFont typeface="Wingdings" pitchFamily="2" charset="2"/>
                <a:buChar char="£"/>
              </a:pPr>
              <a:r>
                <a:rPr lang="sr-Cyrl-CS" altLang="en-US" sz="2400" b="1"/>
                <a:t> </a:t>
              </a:r>
              <a:r>
                <a:rPr lang="sr-Cyrl-CS" altLang="en-US" b="1"/>
                <a:t>ДИЈАГНОЗА БОЛЕСТИ</a:t>
              </a:r>
            </a:p>
            <a:p>
              <a:pPr eaLnBrk="1" hangingPunct="1">
                <a:buClr>
                  <a:srgbClr val="FF7575"/>
                </a:buClr>
                <a:buFont typeface="Wingdings" pitchFamily="2" charset="2"/>
                <a:buNone/>
              </a:pPr>
              <a:endParaRPr lang="sr-Cyrl-CS" altLang="en-US" sz="1000" b="1"/>
            </a:p>
            <a:p>
              <a:pPr lvl="1" eaLnBrk="1" hangingPunct="1">
                <a:buClr>
                  <a:srgbClr val="FF7575"/>
                </a:buClr>
                <a:buFont typeface="Wingdings" pitchFamily="2" charset="2"/>
                <a:buChar char="è"/>
              </a:pPr>
              <a:r>
                <a:rPr lang="sr-Cyrl-CS" altLang="en-US" sz="2400" b="1"/>
                <a:t> </a:t>
              </a:r>
              <a:r>
                <a:rPr lang="sr-Cyrl-CS" altLang="en-US" b="1"/>
                <a:t>АНАМНЕЗА</a:t>
              </a:r>
            </a:p>
            <a:p>
              <a:pPr lvl="2" eaLnBrk="1" hangingPunct="1">
                <a:buClr>
                  <a:srgbClr val="FF7575"/>
                </a:buClr>
                <a:buFont typeface="Wingdings" pitchFamily="2" charset="2"/>
                <a:buChar char="v"/>
              </a:pPr>
              <a:r>
                <a:rPr lang="sr-Cyrl-CS" altLang="en-US" sz="2400" b="1"/>
                <a:t> </a:t>
              </a:r>
              <a:r>
                <a:rPr lang="sr-Cyrl-CS" altLang="en-US" b="1"/>
                <a:t>симптоми болести</a:t>
              </a:r>
            </a:p>
            <a:p>
              <a:pPr lvl="2" eaLnBrk="1" hangingPunct="1">
                <a:buClr>
                  <a:srgbClr val="FF7575"/>
                </a:buClr>
                <a:buFont typeface="Wingdings" pitchFamily="2" charset="2"/>
                <a:buNone/>
              </a:pPr>
              <a:endParaRPr lang="sr-Cyrl-CS" altLang="en-US" sz="1000" b="1"/>
            </a:p>
            <a:p>
              <a:pPr lvl="1" eaLnBrk="1" hangingPunct="1">
                <a:buClr>
                  <a:srgbClr val="FF7575"/>
                </a:buClr>
                <a:buFont typeface="Wingdings" pitchFamily="2" charset="2"/>
                <a:buChar char="è"/>
              </a:pPr>
              <a:r>
                <a:rPr lang="sr-Cyrl-CS" altLang="en-US" sz="2400" b="1"/>
                <a:t> </a:t>
              </a:r>
              <a:r>
                <a:rPr lang="sr-Cyrl-CS" altLang="en-US" b="1"/>
                <a:t>ФИЗИКАЛНИ ПРЕГЛЕД БОЛЕСНИКА</a:t>
              </a:r>
            </a:p>
            <a:p>
              <a:pPr lvl="2" eaLnBrk="1" hangingPunct="1">
                <a:buClr>
                  <a:srgbClr val="FF7575"/>
                </a:buClr>
                <a:buFont typeface="Wingdings" pitchFamily="2" charset="2"/>
                <a:buChar char="v"/>
              </a:pPr>
              <a:r>
                <a:rPr lang="sr-Cyrl-CS" altLang="en-US" sz="2400" b="1"/>
                <a:t> </a:t>
              </a:r>
              <a:r>
                <a:rPr lang="sr-Cyrl-CS" altLang="en-US" b="1"/>
                <a:t>знаци болести</a:t>
              </a:r>
            </a:p>
            <a:p>
              <a:pPr lvl="2" eaLnBrk="1" hangingPunct="1">
                <a:buClr>
                  <a:srgbClr val="FF7575"/>
                </a:buClr>
                <a:buFont typeface="Wingdings" pitchFamily="2" charset="2"/>
                <a:buNone/>
              </a:pPr>
              <a:endParaRPr lang="sr-Cyrl-CS" altLang="en-US" b="1"/>
            </a:p>
            <a:p>
              <a:pPr lvl="1" eaLnBrk="1" hangingPunct="1">
                <a:buClr>
                  <a:srgbClr val="FF7575"/>
                </a:buClr>
                <a:buFont typeface="Wingdings" pitchFamily="2" charset="2"/>
                <a:buChar char="è"/>
              </a:pPr>
              <a:r>
                <a:rPr lang="sr-Cyrl-CS" altLang="en-US" b="1"/>
                <a:t> ДОПУНСКА ДИЈАГНОСТИКА</a:t>
              </a:r>
            </a:p>
            <a:p>
              <a:pPr lvl="2" eaLnBrk="1" hangingPunct="1">
                <a:buClr>
                  <a:srgbClr val="FF7575"/>
                </a:buClr>
                <a:buFont typeface="Wingdings" pitchFamily="2" charset="2"/>
                <a:buChar char="v"/>
              </a:pPr>
              <a:r>
                <a:rPr lang="sr-Cyrl-CS" altLang="en-US" b="1"/>
                <a:t> резултати допунског испитивања</a:t>
              </a:r>
              <a:endParaRPr lang="en-US" alt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4625" y="980728"/>
            <a:ext cx="8794750" cy="441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МЕТОДЕ ОБЈЕКТИВНОГ (ФИЗИКАЛНОГ) ПРЕГЛЕДА</a:t>
            </a: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Cyrl-CS" sz="1800" b="1" dirty="0">
                <a:latin typeface="Arial" charset="0"/>
              </a:rPr>
              <a:t> ВРСТА ПЕРКУСИЈСКОГ ЗВУКА</a:t>
            </a:r>
          </a:p>
          <a:p>
            <a:pPr marL="993775" lvl="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Clr>
                <a:srgbClr val="C00000"/>
              </a:buClr>
              <a:buFont typeface="Wingdings" pitchFamily="2" charset="2"/>
              <a:buChar char="è"/>
              <a:defRPr/>
            </a:pPr>
            <a:r>
              <a:rPr lang="sr-Cyrl-CS" sz="1800" b="1" dirty="0">
                <a:latin typeface="Arial" charset="0"/>
              </a:rPr>
              <a:t> СОНОРАН, ЗВОНАК (ЈАСАН) ПЕРКУСИЈСКИ ЗВУК</a:t>
            </a: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добија се перкусијом зида грудног коша здравих особа</a:t>
            </a: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гласан (јак), дубок и дуготрајан перкусијки звук</a:t>
            </a:r>
          </a:p>
          <a:p>
            <a:pPr marL="1081088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Clr>
                <a:srgbClr val="C00000"/>
              </a:buClr>
              <a:buFont typeface="Wingdings" pitchFamily="2" charset="2"/>
              <a:buChar char="è"/>
              <a:defRPr/>
            </a:pPr>
            <a:r>
              <a:rPr lang="sr-Cyrl-CS" sz="1800" b="1" dirty="0">
                <a:latin typeface="Arial" charset="0"/>
              </a:rPr>
              <a:t> ТМУО ПЕРКУСИЈСКИ ЗВУК</a:t>
            </a: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добија се када се перкутују чврсти органи (јетра, слезина, срце)</a:t>
            </a:r>
          </a:p>
          <a:p>
            <a:pPr marL="10810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тих (слаб), висок и краткотрајан перкусијски звук</a:t>
            </a:r>
          </a:p>
          <a:p>
            <a:pPr marL="1081088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623888" lvl="5" algn="just">
              <a:buClr>
                <a:srgbClr val="C00000"/>
              </a:buClr>
              <a:buFont typeface="Wingdings" pitchFamily="2" charset="2"/>
              <a:buChar char="è"/>
              <a:defRPr/>
            </a:pPr>
            <a:r>
              <a:rPr lang="sr-Cyrl-CS" sz="1800" b="1" dirty="0">
                <a:latin typeface="Arial" charset="0"/>
              </a:rPr>
              <a:t> ТИМПАНИЧАН ПЕРКУСИЈСКИ ЗВУК</a:t>
            </a:r>
          </a:p>
          <a:p>
            <a:pPr marL="1081088" lvl="6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добија се перкусијом органа или шупљих простора који садрже</a:t>
            </a:r>
          </a:p>
          <a:p>
            <a:pPr marL="1081088" lvl="6" algn="just">
              <a:defRPr/>
            </a:pPr>
            <a:r>
              <a:rPr lang="sr-Cyrl-CS" sz="1800" b="1" dirty="0">
                <a:latin typeface="Arial" charset="0"/>
              </a:rPr>
              <a:t>  ваздух или гасове (желудац, црева)</a:t>
            </a:r>
          </a:p>
          <a:p>
            <a:pPr marL="1081088" lvl="6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дубок, звонак (гласан, јак) и дуготрајан перкусијски звук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4625" y="1052736"/>
            <a:ext cx="8794750" cy="3838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МЕТОДЕ ОБЈЕКТИВНОГ (ФИЗИКАЛНОГ) ПРЕГЛЕДА</a:t>
            </a: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Cyrl-CS" sz="1800" b="1" dirty="0">
                <a:latin typeface="Arial" charset="0"/>
              </a:rPr>
              <a:t> КЛИНИЧКИ ЗНАЧАЈ ПЕРКУСИЈЕ</a:t>
            </a:r>
          </a:p>
          <a:p>
            <a:pPr marL="993775" lvl="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Clr>
                <a:srgbClr val="C00000"/>
              </a:buClr>
              <a:buFont typeface="Wingdings" pitchFamily="2" charset="2"/>
              <a:buChar char="è"/>
              <a:defRPr/>
            </a:pPr>
            <a:r>
              <a:rPr lang="sr-Cyrl-CS" sz="1800" b="1" dirty="0">
                <a:latin typeface="Arial" charset="0"/>
              </a:rPr>
              <a:t> ГРАНИЧНА ПЕРКУСИЈА</a:t>
            </a:r>
          </a:p>
          <a:p>
            <a:pPr marL="623888" lvl="4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081088" lvl="5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sr-Cyrl-CS" sz="1800" b="1" dirty="0">
                <a:latin typeface="Arial" charset="0"/>
              </a:rPr>
              <a:t> користи се за одређивање доње границе плућа, ширине врхова</a:t>
            </a:r>
          </a:p>
          <a:p>
            <a:pPr marL="1081088" lvl="5" algn="just">
              <a:defRPr/>
            </a:pPr>
            <a:r>
              <a:rPr lang="sr-Cyrl-CS" sz="1800" b="1" dirty="0">
                <a:latin typeface="Arial" charset="0"/>
              </a:rPr>
              <a:t>  плућа, величине и облика јетре, слезине, висине излива у</a:t>
            </a:r>
          </a:p>
          <a:p>
            <a:pPr marL="1081088" lvl="5" algn="just">
              <a:defRPr/>
            </a:pPr>
            <a:r>
              <a:rPr lang="sr-Cyrl-CS" sz="1800" b="1" dirty="0">
                <a:latin typeface="Arial" charset="0"/>
              </a:rPr>
              <a:t>  плеуралној шупљини, величине срца, границе асцитеса</a:t>
            </a:r>
          </a:p>
          <a:p>
            <a:pPr marL="1081088" lvl="5" algn="just">
              <a:defRPr/>
            </a:pPr>
            <a:endParaRPr lang="sr-Cyrl-CS" sz="1800" b="1" dirty="0">
              <a:latin typeface="Arial" charset="0"/>
            </a:endParaRPr>
          </a:p>
          <a:p>
            <a:pPr marL="1081088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623888" lvl="5" algn="just">
              <a:buClr>
                <a:srgbClr val="C00000"/>
              </a:buClr>
              <a:buFont typeface="Wingdings" pitchFamily="2" charset="2"/>
              <a:buChar char="è"/>
              <a:defRPr/>
            </a:pPr>
            <a:r>
              <a:rPr lang="sr-Cyrl-CS" sz="1800" b="1" dirty="0">
                <a:latin typeface="Arial" charset="0"/>
              </a:rPr>
              <a:t> УПОРЕДНА ПЕРКУСИЈА</a:t>
            </a:r>
          </a:p>
          <a:p>
            <a:pPr marL="623888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1081088" lvl="6" algn="just">
              <a:buClr>
                <a:srgbClr val="C00000"/>
              </a:buClr>
              <a:buFont typeface="Wingdings" pitchFamily="2" charset="2"/>
              <a:buChar char="§"/>
              <a:defRPr/>
            </a:pPr>
            <a:r>
              <a:rPr lang="sr-Cyrl-CS" sz="1800" b="1" dirty="0">
                <a:latin typeface="Arial" charset="0"/>
              </a:rPr>
              <a:t> користи се за упоређивање особина перкусијског звука на </a:t>
            </a:r>
          </a:p>
          <a:p>
            <a:pPr marL="1081088" lvl="6" algn="just">
              <a:defRPr/>
            </a:pPr>
            <a:r>
              <a:rPr lang="sr-Cyrl-CS" sz="1800" b="1" dirty="0">
                <a:latin typeface="Arial" charset="0"/>
              </a:rPr>
              <a:t>  симетричним половинама појединих делова тела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4625" y="1052736"/>
            <a:ext cx="8794750" cy="441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МЕТОДЕ ОБЈЕКТИВНОГ (ФИЗИКАЛНОГ) ПРЕГЛЕДА</a:t>
            </a: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Cyrl-CS" sz="1800" b="1" dirty="0">
                <a:latin typeface="Arial" charset="0"/>
              </a:rPr>
              <a:t> АУСКУЛТАЦИЈА</a:t>
            </a:r>
          </a:p>
          <a:p>
            <a:pPr marL="993775" lvl="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Font typeface="Arial" pitchFamily="34" charset="0"/>
              <a:buChar char="•"/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метода прегледа којом се ослушкују звуци (шумови) који се стварају</a:t>
            </a:r>
          </a:p>
          <a:p>
            <a:pPr marL="623888" lvl="4" algn="just" eaLnBrk="1" hangingPunct="1"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у организму при функционисању појединих органа</a:t>
            </a:r>
          </a:p>
          <a:p>
            <a:pPr marL="1081088" lvl="5" algn="just">
              <a:defRPr/>
            </a:pPr>
            <a:endParaRPr lang="sr-Cyrl-CS" sz="1800" b="1" dirty="0">
              <a:latin typeface="Arial" charset="0"/>
            </a:endParaRPr>
          </a:p>
          <a:p>
            <a:pPr marL="1081088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623888" lvl="5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ВРСТЕ АУСКУЛТАЦИЈЕ</a:t>
            </a:r>
          </a:p>
          <a:p>
            <a:pPr marL="623888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1081088" lvl="6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ДИРЕКТНА (НЕПОСРЕДНА) АУСКУЛТАЦИЈА</a:t>
            </a:r>
          </a:p>
          <a:p>
            <a:pPr marL="1538288" lvl="7" algn="just">
              <a:buFont typeface="Arial" pitchFamily="34" charset="0"/>
              <a:buChar char="•"/>
              <a:tabLst>
                <a:tab pos="1703388" algn="l"/>
              </a:tabLst>
              <a:defRPr/>
            </a:pPr>
            <a:r>
              <a:rPr lang="sr-Cyrl-CS" sz="1800" b="1" dirty="0">
                <a:latin typeface="Arial" charset="0"/>
              </a:rPr>
              <a:t>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ослушкивање директно ухом, чврсто прислоњеним на </a:t>
            </a:r>
          </a:p>
          <a:p>
            <a:pPr marL="1538288" lvl="7" algn="just">
              <a:tabLst>
                <a:tab pos="1703388" algn="l"/>
              </a:tabLst>
              <a:defRPr/>
            </a:pPr>
            <a:r>
              <a:rPr lang="sr-Cyrl-CS" sz="1800" b="1" dirty="0">
                <a:latin typeface="Arial" charset="0"/>
              </a:rPr>
              <a:t> 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површину дела тела који се ослушкује</a:t>
            </a:r>
          </a:p>
          <a:p>
            <a:pPr marL="1538288" lvl="7" algn="just">
              <a:defRPr/>
            </a:pPr>
            <a:endParaRPr lang="sr-Cyrl-CS" sz="1800" b="1" dirty="0">
              <a:latin typeface="Arial" charset="0"/>
            </a:endParaRPr>
          </a:p>
          <a:p>
            <a:pPr marL="1081088" lvl="6" algn="just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ИНДИРЕКТНА  (ПОСРЕДНА) АУСКУЛТАЦИЈА</a:t>
            </a:r>
          </a:p>
          <a:p>
            <a:pPr marL="1538288" lvl="7" algn="just">
              <a:buFont typeface="Arial" pitchFamily="34" charset="0"/>
              <a:buChar char="•"/>
              <a:tabLst>
                <a:tab pos="1703388" algn="l"/>
              </a:tabLst>
              <a:defRPr/>
            </a:pPr>
            <a:r>
              <a:rPr lang="sr-Cyrl-CS" sz="1800" b="1" dirty="0">
                <a:latin typeface="Arial" charset="0"/>
              </a:rPr>
              <a:t>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ослушкивање појединих делова тела помоћу одређеног</a:t>
            </a:r>
          </a:p>
          <a:p>
            <a:pPr marL="1538288" lvl="7" algn="just">
              <a:tabLst>
                <a:tab pos="1703388" algn="l"/>
              </a:tabLst>
              <a:defRPr/>
            </a:pPr>
            <a:r>
              <a:rPr lang="sr-Cyrl-CS" sz="1800" b="1" dirty="0">
                <a:latin typeface="Arial" charset="0"/>
              </a:rPr>
              <a:t> 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прибора и инструмената, који се назива стетоскоп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4625" y="1103089"/>
            <a:ext cx="8794750" cy="556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МЕТОДЕ ОБЈЕКТИВНОГ (ФИЗИКАЛНОГ) ПРЕГЛЕДА</a:t>
            </a: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Cyrl-CS" sz="1800" b="1" dirty="0">
                <a:latin typeface="Arial" charset="0"/>
              </a:rPr>
              <a:t> КЛИНИЧКИ ЗНАЧАЈ АУСКУЛТАЦИЈЕ</a:t>
            </a:r>
          </a:p>
          <a:p>
            <a:pPr marL="993775" lvl="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Font typeface="Arial" pitchFamily="34" charset="0"/>
              <a:buChar char="•"/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аускултација лобање: откривање звукова артериовенске фистуле</a:t>
            </a:r>
          </a:p>
          <a:p>
            <a:pPr marL="623888" lvl="4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Font typeface="Arial" pitchFamily="34" charset="0"/>
              <a:buChar char="•"/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аускултација крвних судова врата: откривање шумова</a:t>
            </a:r>
          </a:p>
          <a:p>
            <a:pPr marL="623888" lvl="4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Font typeface="Arial" pitchFamily="34" charset="0"/>
              <a:buChar char="•"/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аускултација плућа: омогућава да се чују звуци дисања, говора, </a:t>
            </a:r>
          </a:p>
          <a:p>
            <a:pPr marL="623888" lvl="4" algn="just" eaLnBrk="1" hangingPunct="1"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шапата, пропратни звуци и трење</a:t>
            </a:r>
          </a:p>
          <a:p>
            <a:pPr marL="623888" lvl="4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Font typeface="Arial" pitchFamily="34" charset="0"/>
              <a:buChar char="•"/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аускултација срца: срчани тонови, срчани шумови, поремећај </a:t>
            </a:r>
          </a:p>
          <a:p>
            <a:pPr marL="623888" lvl="4" algn="just" eaLnBrk="1" hangingPunct="1"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срчамог ритма, перикардно трење</a:t>
            </a:r>
          </a:p>
          <a:p>
            <a:pPr marL="623888" lvl="4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23888" lvl="4" algn="just" eaLnBrk="1" hangingPunct="1">
              <a:buFont typeface="Arial" pitchFamily="34" charset="0"/>
              <a:buChar char="•"/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аускултација трбуха: ослушкивање звукова који настају при </a:t>
            </a:r>
          </a:p>
          <a:p>
            <a:pPr marL="623888" lvl="4" algn="just" eaLnBrk="1" hangingPunct="1"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перисталтичким покретима црева, шумова који настају услед </a:t>
            </a:r>
          </a:p>
          <a:p>
            <a:pPr marL="623888" lvl="4" algn="just" eaLnBrk="1" hangingPunct="1"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стварања анеуризми или стеноза на артеријама, посебно на </a:t>
            </a:r>
          </a:p>
          <a:p>
            <a:pPr marL="623888" lvl="4" algn="just" eaLnBrk="1" hangingPunct="1">
              <a:tabLst>
                <a:tab pos="808038" algn="l"/>
              </a:tabLst>
              <a:defRPr/>
            </a:pPr>
            <a:r>
              <a:rPr lang="sr-Cyrl-CS" sz="1800" b="1" dirty="0">
                <a:latin typeface="Arial" charset="0"/>
              </a:rPr>
              <a:t>  </a:t>
            </a:r>
            <a:r>
              <a:rPr lang="sr-Latn-CS" sz="1800" b="1" dirty="0">
                <a:latin typeface="Arial" charset="0"/>
              </a:rPr>
              <a:t>	</a:t>
            </a:r>
            <a:r>
              <a:rPr lang="sr-Cyrl-CS" sz="1800" b="1" dirty="0">
                <a:latin typeface="Arial" charset="0"/>
              </a:rPr>
              <a:t>реналним артеријама  </a:t>
            </a:r>
          </a:p>
          <a:p>
            <a:pPr marL="623888" lvl="4" algn="just" eaLnBrk="1" hangingPunct="1">
              <a:tabLst>
                <a:tab pos="808038" algn="l"/>
              </a:tabLst>
              <a:defRPr/>
            </a:pPr>
            <a:endParaRPr lang="sr-Cyrl-CS" sz="1800" b="1" dirty="0">
              <a:latin typeface="Arial" charset="0"/>
            </a:endParaRPr>
          </a:p>
          <a:p>
            <a:pPr marL="623888" lvl="4" algn="just" eaLnBrk="1" hangingPunct="1">
              <a:tabLst>
                <a:tab pos="808038" algn="l"/>
              </a:tabLst>
              <a:defRPr/>
            </a:pPr>
            <a:endParaRPr lang="sr-Cyrl-CS" sz="1800" b="1" dirty="0">
              <a:latin typeface="Arial" charset="0"/>
            </a:endParaRPr>
          </a:p>
          <a:p>
            <a:pPr marL="1081088" lvl="6" algn="just">
              <a:defRPr/>
            </a:pPr>
            <a:endParaRPr lang="sr-Cyrl-CS" sz="1800" b="1" dirty="0">
              <a:latin typeface="Arial" charset="0"/>
            </a:endParaRPr>
          </a:p>
          <a:p>
            <a:pPr marL="1081088" lvl="6" algn="just">
              <a:defRPr/>
            </a:pPr>
            <a:endParaRPr lang="sr-Cyrl-CS" sz="1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323850" y="2276475"/>
            <a:ext cx="88201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r>
              <a:rPr lang="en-US" altLang="en-US" sz="1800" b="1">
                <a:latin typeface="Arial" charset="0"/>
              </a:rPr>
              <a:t>		</a:t>
            </a:r>
            <a:r>
              <a:rPr lang="sr-Cyrl-CS" altLang="en-US" sz="1800" b="1">
                <a:solidFill>
                  <a:srgbClr val="000000"/>
                </a:solidFill>
              </a:rPr>
              <a:t>А. Објективни преглед болесника </a:t>
            </a:r>
          </a:p>
          <a:p>
            <a:pPr eaLnBrk="1" hangingPunct="1"/>
            <a:r>
              <a:rPr lang="sr-Cyrl-CS" altLang="en-US" sz="1800" b="1">
                <a:solidFill>
                  <a:srgbClr val="000000"/>
                </a:solidFill>
              </a:rPr>
              <a:t>		– методе физичког прегледа, редослед физичког прегледа.</a:t>
            </a:r>
          </a:p>
          <a:p>
            <a:pPr eaLnBrk="1" hangingPunct="1"/>
            <a:r>
              <a:rPr lang="en-US" altLang="en-US" sz="1800" b="1">
                <a:solidFill>
                  <a:srgbClr val="000000"/>
                </a:solidFill>
              </a:rPr>
              <a:t>		</a:t>
            </a:r>
            <a:r>
              <a:rPr lang="sr-Cyrl-CS" altLang="en-US" sz="1800" b="1">
                <a:solidFill>
                  <a:srgbClr val="000000"/>
                </a:solidFill>
              </a:rPr>
              <a:t>Б. Општа инспекција</a:t>
            </a:r>
          </a:p>
          <a:p>
            <a:pPr eaLnBrk="1" hangingPunct="1"/>
            <a:r>
              <a:rPr lang="en-US" altLang="en-US" sz="1800" b="1">
                <a:solidFill>
                  <a:srgbClr val="000000"/>
                </a:solidFill>
              </a:rPr>
              <a:t>		</a:t>
            </a:r>
            <a:r>
              <a:rPr lang="sr-Cyrl-CS" altLang="en-US" sz="1800" b="1" u="sng">
                <a:solidFill>
                  <a:srgbClr val="000000"/>
                </a:solidFill>
              </a:rPr>
              <a:t>В. Објективни преглед главе</a:t>
            </a:r>
            <a:r>
              <a:rPr lang="sr-Cyrl-CS" altLang="en-US" sz="1800" b="1">
                <a:solidFill>
                  <a:srgbClr val="000000"/>
                </a:solidFill>
              </a:rPr>
              <a:t> и врата</a:t>
            </a:r>
            <a:endParaRPr lang="en-US" altLang="en-US" sz="1800" b="1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0" y="63817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>
                <a:solidFill>
                  <a:srgbClr val="000000"/>
                </a:solidFill>
                <a:latin typeface="Garamond" pitchFamily="18" charset="0"/>
              </a:rPr>
              <a:t>   </a:t>
            </a:r>
            <a:endParaRPr lang="en-US" altLang="en-US" sz="1800" i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414791" y="1314850"/>
            <a:ext cx="8738048" cy="556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ОБЈЕКТИВАН (ФИЗИКАЛАН) ПРЕГЛЕД ГЛАВЕ</a:t>
            </a: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4625" lvl="1" algn="just" eaLnBrk="1" hangingPunct="1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ПРЕГЛЕД ПОВРШИНЕ ГЛАВЕ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ЛОБАЊА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ЛИЦЕ</a:t>
            </a:r>
          </a:p>
          <a:p>
            <a:pPr marL="631825" lvl="2" algn="just" eaLnBrk="1" hangingPunct="1">
              <a:defRPr/>
            </a:pPr>
            <a:endParaRPr lang="sr-Cyrl-CS" sz="1800" b="1" dirty="0">
              <a:latin typeface="Arial" charset="0"/>
            </a:endParaRPr>
          </a:p>
          <a:p>
            <a:pPr marL="174625" lvl="1" algn="just" eaLnBrk="1" hangingPunct="1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ПРЕГЛЕД ОРГАНА СМЕШТЕНИХ У ГЛАВИ 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ОЧИ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УШИ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НОС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УСТА</a:t>
            </a: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endParaRPr lang="sr-Cyrl-CS" sz="1800" b="1" dirty="0">
              <a:latin typeface="Arial" charset="0"/>
            </a:endParaRP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endParaRPr lang="sr-Cyrl-CS" sz="1800" b="1" dirty="0">
              <a:latin typeface="Arial" charset="0"/>
            </a:endParaRP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endParaRPr lang="sr-Cyrl-CS" sz="1800" b="1" dirty="0">
              <a:latin typeface="Arial" charset="0"/>
            </a:endParaRP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endParaRPr lang="sr-Cyrl-CS" sz="1800" b="1" dirty="0">
              <a:latin typeface="Arial" charset="0"/>
            </a:endParaRPr>
          </a:p>
          <a:p>
            <a:pPr marL="631825" lvl="2" algn="just" eaLnBrk="1" hangingPunct="1">
              <a:buFont typeface="Arial" pitchFamily="34" charset="0"/>
              <a:buChar char="•"/>
              <a:defRPr/>
            </a:pPr>
            <a:endParaRPr lang="sr-Cyrl-CS" sz="1800" b="1" dirty="0">
              <a:latin typeface="Arial" charset="0"/>
            </a:endParaRPr>
          </a:p>
          <a:p>
            <a:pPr marL="631825" lvl="2" algn="just" eaLnBrk="1" hangingPunct="1">
              <a:defRPr/>
            </a:pPr>
            <a:r>
              <a:rPr lang="sr-Cyrl-CS" sz="1800" b="1" dirty="0">
                <a:latin typeface="Arial" charset="0"/>
              </a:rPr>
              <a:t> </a:t>
            </a:r>
          </a:p>
          <a:p>
            <a:pPr marL="1081088" lvl="6" algn="just">
              <a:defRPr/>
            </a:pPr>
            <a:endParaRPr lang="sr-Cyrl-CS" sz="1800" b="1" dirty="0">
              <a:latin typeface="Arial" charset="0"/>
            </a:endParaRPr>
          </a:p>
          <a:p>
            <a:pPr marL="1081088" lvl="6" algn="just">
              <a:defRPr/>
            </a:pPr>
            <a:endParaRPr lang="sr-Cyrl-CS" sz="1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9"/>
          <p:cNvSpPr>
            <a:spLocks noChangeArrowheads="1"/>
          </p:cNvSpPr>
          <p:nvPr/>
        </p:nvSpPr>
        <p:spPr bwMode="auto">
          <a:xfrm>
            <a:off x="203200" y="9429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 b="1">
                <a:latin typeface="Arial" charset="0"/>
              </a:rPr>
              <a:t> </a:t>
            </a:r>
            <a:r>
              <a:rPr lang="sr-Cyrl-CS" altLang="en-US" b="1"/>
              <a:t>ОСНОВНИ АНАТОМО-ТОПОГРАФСКИ ОДНОСИ ГЛАВЕ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b="1"/>
              <a:t> ТОПОГРАФСКИ ПРЕДЕЛИ ЛОБАЊЕ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ЧЕОНИ </a:t>
            </a:r>
            <a:r>
              <a:rPr lang="sr-Latn-CS" altLang="en-US" b="1"/>
              <a:t>(</a:t>
            </a:r>
            <a:r>
              <a:rPr lang="sr-Latn-CS" altLang="en-US" b="1" i="1"/>
              <a:t>regio frontalis</a:t>
            </a:r>
            <a:r>
              <a:rPr lang="sr-Latn-CS" altLang="en-US" b="1"/>
              <a:t>)</a:t>
            </a:r>
            <a:endParaRPr lang="sr-Cyrl-CS" altLang="en-US" b="1"/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ТЕМЕНИ</a:t>
            </a:r>
            <a:r>
              <a:rPr lang="sr-Latn-CS" altLang="en-US" b="1"/>
              <a:t> (</a:t>
            </a:r>
            <a:r>
              <a:rPr lang="sr-Latn-CS" altLang="en-US" b="1" i="1"/>
              <a:t>regio parietalis</a:t>
            </a:r>
            <a:r>
              <a:rPr lang="sr-Latn-CS" altLang="en-US" b="1"/>
              <a:t>)</a:t>
            </a:r>
            <a:endParaRPr lang="sr-Cyrl-CS" altLang="en-US" b="1"/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ПОТИЉАЧНИ</a:t>
            </a:r>
            <a:r>
              <a:rPr lang="sr-Latn-CS" altLang="en-US" b="1"/>
              <a:t> (</a:t>
            </a:r>
            <a:r>
              <a:rPr lang="sr-Latn-CS" altLang="en-US" b="1" i="1"/>
              <a:t>regio occipitalis</a:t>
            </a:r>
            <a:r>
              <a:rPr lang="sr-Latn-CS" altLang="en-US" b="1"/>
              <a:t>)</a:t>
            </a:r>
            <a:endParaRPr lang="sr-Cyrl-CS" altLang="en-US" b="1"/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СЛЕПООЧНИ</a:t>
            </a:r>
            <a:r>
              <a:rPr lang="sr-Latn-CS" altLang="en-US" b="1"/>
              <a:t> (</a:t>
            </a:r>
            <a:r>
              <a:rPr lang="sr-Latn-CS" altLang="en-US" b="1" i="1"/>
              <a:t>regio temporalis</a:t>
            </a:r>
            <a:r>
              <a:rPr lang="sr-Latn-CS" altLang="en-US" b="1"/>
              <a:t>)</a:t>
            </a:r>
            <a:endParaRPr lang="sr-Cyrl-CS" altLang="en-US" b="1"/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МАСТОИДНИ </a:t>
            </a:r>
            <a:r>
              <a:rPr lang="sr-Latn-CS" altLang="en-US" b="1"/>
              <a:t>(</a:t>
            </a:r>
            <a:r>
              <a:rPr lang="sr-Latn-CS" altLang="en-US" b="1" i="1"/>
              <a:t>regio mastoidea</a:t>
            </a:r>
            <a:r>
              <a:rPr lang="sr-Latn-CS" altLang="en-US" b="1"/>
              <a:t>) </a:t>
            </a:r>
            <a:endParaRPr lang="sr-Cyrl-CS" altLang="en-US" b="1"/>
          </a:p>
          <a:p>
            <a:pPr marL="631825" lvl="2" algn="just" eaLnBrk="1" hangingPunct="1"/>
            <a:endParaRPr lang="sr-Cyrl-CS" altLang="en-US" b="1"/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b="1"/>
              <a:t> ТОПОГРАФСКЕ ТАЧКЕ ЛОБАЊЕ</a:t>
            </a:r>
            <a:endParaRPr lang="sr-Latn-CS" altLang="en-US" b="1"/>
          </a:p>
          <a:p>
            <a:pPr marL="631825" lvl="2" algn="just" eaLnBrk="1" hangingPunct="1">
              <a:buFontTx/>
              <a:buChar char="•"/>
            </a:pPr>
            <a:r>
              <a:rPr lang="sr-Latn-CS" altLang="en-US" b="1"/>
              <a:t> 	НАЗИОН: тачка која лежи на корену носа, на пресеку средње линије </a:t>
            </a:r>
          </a:p>
          <a:p>
            <a:pPr marL="631825" lvl="2" algn="just" eaLnBrk="1" hangingPunct="1"/>
            <a:r>
              <a:rPr lang="sr-Latn-CS" altLang="en-US" b="1"/>
              <a:t>  	лобањског крова са носно-чеоним шавом (носно-чеона граница)</a:t>
            </a:r>
          </a:p>
          <a:p>
            <a:pPr marL="631825" lvl="2" algn="just" eaLnBrk="1" hangingPunct="1"/>
            <a:endParaRPr lang="sr-Latn-CS" altLang="en-US" b="1"/>
          </a:p>
          <a:p>
            <a:pPr marL="631825" lvl="2" algn="just" eaLnBrk="1" hangingPunct="1">
              <a:buFontTx/>
              <a:buChar char="•"/>
            </a:pPr>
            <a:r>
              <a:rPr lang="sr-Latn-CS" altLang="en-US" b="1"/>
              <a:t> 	ИНИОН: средишња тачка спољашњег испупчења потиљачне кости</a:t>
            </a:r>
          </a:p>
          <a:p>
            <a:pPr marL="631825" lvl="2" algn="just" eaLnBrk="1" hangingPunct="1"/>
            <a:endParaRPr lang="sr-Latn-CS" altLang="en-US" b="1"/>
          </a:p>
          <a:p>
            <a:pPr marL="631825" lvl="2" algn="just" eaLnBrk="1" hangingPunct="1">
              <a:buFontTx/>
              <a:buChar char="•"/>
            </a:pPr>
            <a:r>
              <a:rPr lang="sr-Latn-CS" altLang="en-US" b="1"/>
              <a:t> 	БРЕГМА: тачка у којој се секу средња линија крова лобање са линијом која</a:t>
            </a:r>
          </a:p>
          <a:p>
            <a:pPr marL="631825" lvl="2" algn="just" eaLnBrk="1" hangingPunct="1"/>
            <a:r>
              <a:rPr lang="sr-Latn-CS" altLang="en-US" b="1"/>
              <a:t>  	у фронталној равни спаја оба спољашња ушна отвора (биаурикуларна линија)</a:t>
            </a:r>
          </a:p>
          <a:p>
            <a:pPr marL="631825" lvl="2" algn="just" eaLnBrk="1" hangingPunct="1"/>
            <a:endParaRPr lang="sr-Latn-CS" altLang="en-US" b="1"/>
          </a:p>
          <a:p>
            <a:pPr marL="631825" lvl="2" algn="just" eaLnBrk="1" hangingPunct="1">
              <a:buFontTx/>
              <a:buChar char="•"/>
            </a:pPr>
            <a:r>
              <a:rPr lang="sr-Latn-CS" altLang="en-US" b="1"/>
              <a:t> 	ЛАМБДА: тачка која одговара темену, а налази се на средњој линији крова</a:t>
            </a:r>
          </a:p>
          <a:p>
            <a:pPr marL="631825" lvl="2" algn="just" eaLnBrk="1" hangingPunct="1"/>
            <a:r>
              <a:rPr lang="sr-Latn-CS" altLang="en-US" b="1"/>
              <a:t>  	лобање, око 7 </a:t>
            </a:r>
            <a:r>
              <a:rPr lang="sr-Latn-CS" altLang="en-US" b="1" i="1"/>
              <a:t>cm</a:t>
            </a:r>
            <a:r>
              <a:rPr lang="sr-Latn-CS" altLang="en-US" b="1"/>
              <a:t> изнад иниона</a:t>
            </a:r>
          </a:p>
          <a:p>
            <a:pPr marL="631825" lvl="2" algn="just" eaLnBrk="1" hangingPunct="1"/>
            <a:endParaRPr lang="sr-Latn-CS" altLang="en-US" b="1"/>
          </a:p>
          <a:p>
            <a:pPr marL="631825" lvl="2" algn="just" eaLnBrk="1" hangingPunct="1">
              <a:buFontTx/>
              <a:buChar char="•"/>
            </a:pPr>
            <a:r>
              <a:rPr lang="sr-Latn-CS" altLang="en-US" b="1"/>
              <a:t> 	АСТЕРИОН: одговара задњем крају горње ивице мастоидног наставка</a:t>
            </a:r>
            <a:endParaRPr lang="sr-Cyrl-C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ChangeArrowheads="1"/>
          </p:cNvSpPr>
          <p:nvPr/>
        </p:nvSpPr>
        <p:spPr bwMode="auto">
          <a:xfrm>
            <a:off x="179388" y="1125538"/>
            <a:ext cx="873760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 b="1">
                <a:latin typeface="Arial" charset="0"/>
              </a:rPr>
              <a:t> </a:t>
            </a:r>
            <a:r>
              <a:rPr lang="sr-Cyrl-CS" altLang="en-US" b="1"/>
              <a:t>ОСНОВНИ АНАТОМО-ТОПОГРАФСКИ ОДНОСИ ГЛАВЕ</a:t>
            </a:r>
          </a:p>
          <a:p>
            <a:pPr algn="just" eaLnBrk="1" hangingPunct="1"/>
            <a:endParaRPr lang="sr-Cyrl-CS" altLang="en-US" b="1"/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ТОПОГРАФСКЕ ЛИНИЈЕ ЛОБАЊЕ</a:t>
            </a:r>
          </a:p>
          <a:p>
            <a:pPr marL="174625" lvl="1" algn="just" eaLnBrk="1" hangingPunct="1"/>
            <a:endParaRPr lang="sr-Cyrl-CS" altLang="en-US" b="1"/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</a:t>
            </a:r>
            <a:r>
              <a:rPr lang="sr-Latn-CS" altLang="en-US" b="1"/>
              <a:t>	</a:t>
            </a:r>
            <a:r>
              <a:rPr lang="sr-Cyrl-CS" altLang="en-US" b="1"/>
              <a:t>средња линија крова лобање је сагитална линија која спаја средиште</a:t>
            </a:r>
          </a:p>
          <a:p>
            <a:pPr marL="631825" lvl="2" algn="just" eaLnBrk="1" hangingPunct="1"/>
            <a:r>
              <a:rPr lang="sr-Cyrl-CS" altLang="en-US" b="1"/>
              <a:t>  </a:t>
            </a:r>
            <a:r>
              <a:rPr lang="sr-Latn-CS" altLang="en-US" b="1"/>
              <a:t> 	</a:t>
            </a:r>
            <a:r>
              <a:rPr lang="sr-Cyrl-CS" altLang="en-US" b="1"/>
              <a:t>назиона са инионом</a:t>
            </a:r>
          </a:p>
          <a:p>
            <a:pPr marL="631825" lvl="2" algn="just" eaLnBrk="1" hangingPunct="1"/>
            <a:endParaRPr lang="sr-Cyrl-CS" altLang="en-US" b="1"/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</a:t>
            </a:r>
            <a:r>
              <a:rPr lang="sr-Latn-CS" altLang="en-US" b="1"/>
              <a:t>	</a:t>
            </a:r>
            <a:r>
              <a:rPr lang="sr-Cyrl-CS" altLang="en-US" b="1"/>
              <a:t>бочна носно-ламбоидна линија је хоризонтална линија која се пружа</a:t>
            </a:r>
          </a:p>
          <a:p>
            <a:pPr marL="631825" lvl="2" algn="just" eaLnBrk="1" hangingPunct="1"/>
            <a:r>
              <a:rPr lang="sr-Cyrl-CS" altLang="en-US" b="1"/>
              <a:t>  </a:t>
            </a:r>
            <a:r>
              <a:rPr lang="sr-Latn-CS" altLang="en-US" b="1"/>
              <a:t>	</a:t>
            </a:r>
            <a:r>
              <a:rPr lang="sr-Cyrl-CS" altLang="en-US" b="1"/>
              <a:t>бочном страном лобање од назиона до ламбде</a:t>
            </a:r>
          </a:p>
          <a:p>
            <a:pPr marL="631825" lvl="2" algn="just" eaLnBrk="1" hangingPunct="1"/>
            <a:endParaRPr lang="sr-Cyrl-CS" altLang="en-US" b="1"/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</a:t>
            </a:r>
            <a:r>
              <a:rPr lang="sr-Latn-CS" altLang="en-US" b="1"/>
              <a:t>	</a:t>
            </a:r>
            <a:r>
              <a:rPr lang="sr-Cyrl-CS" altLang="en-US" b="1"/>
              <a:t>биаурикуларна линија је постављена у фронталној равни, пролази </a:t>
            </a:r>
          </a:p>
          <a:p>
            <a:pPr marL="631825" lvl="2" algn="just" eaLnBrk="1" hangingPunct="1"/>
            <a:r>
              <a:rPr lang="sr-Cyrl-CS" altLang="en-US" b="1"/>
              <a:t>  </a:t>
            </a:r>
            <a:r>
              <a:rPr lang="sr-Latn-CS" altLang="en-US" b="1"/>
              <a:t>	</a:t>
            </a:r>
            <a:r>
              <a:rPr lang="sr-Cyrl-CS" altLang="en-US" b="1"/>
              <a:t>попречно преко крова лобање и спаја горње ивице оба спољашња ушна</a:t>
            </a:r>
          </a:p>
          <a:p>
            <a:pPr marL="631825" lvl="2" algn="just" eaLnBrk="1" hangingPunct="1"/>
            <a:r>
              <a:rPr lang="sr-Cyrl-CS" altLang="en-US" b="1"/>
              <a:t>  </a:t>
            </a:r>
            <a:r>
              <a:rPr lang="sr-Latn-CS" altLang="en-US" b="1"/>
              <a:t>	</a:t>
            </a:r>
            <a:r>
              <a:rPr lang="sr-Cyrl-CS" altLang="en-US" b="1"/>
              <a:t>отвора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9"/>
          <p:cNvSpPr>
            <a:spLocks noChangeArrowheads="1"/>
          </p:cNvSpPr>
          <p:nvPr/>
        </p:nvSpPr>
        <p:spPr bwMode="auto">
          <a:xfrm>
            <a:off x="203200" y="871538"/>
            <a:ext cx="8737600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 b="1">
                <a:latin typeface="Arial" charset="0"/>
              </a:rPr>
              <a:t> </a:t>
            </a:r>
            <a:r>
              <a:rPr lang="sr-Cyrl-CS" altLang="en-US" b="1"/>
              <a:t>ОСНОВНИ АНАТОМО-ТОПОГРАФСКИ ОДНОСИ ГЛАВЕ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ТОПОГРАФСКИ ПРЕДЕЛИ ЛИЦА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ПОВРШНИ ПРЕДЕЛИ ЛИЦА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ДУБОКИ ПРЕДЕЛИ ЛИЦА</a:t>
            </a:r>
          </a:p>
          <a:p>
            <a:pPr marL="631825" lvl="2" algn="just" eaLnBrk="1" hangingPunct="1">
              <a:buFontTx/>
              <a:buChar char="•"/>
            </a:pPr>
            <a:endParaRPr lang="sr-Cyrl-CS" altLang="en-US" b="1"/>
          </a:p>
          <a:p>
            <a:pPr marL="631825" lvl="2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ПОВРШНИ ПРЕДЕЛИ ЛИЦА</a:t>
            </a:r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b="1"/>
              <a:t>НОСНИ</a:t>
            </a:r>
            <a:r>
              <a:rPr lang="sr-Latn-CS" altLang="en-US" b="1"/>
              <a:t> (</a:t>
            </a:r>
            <a:r>
              <a:rPr lang="sr-Latn-CS" altLang="en-US" b="1" i="1"/>
              <a:t>regio nasalis</a:t>
            </a:r>
            <a:r>
              <a:rPr lang="sr-Latn-CS" altLang="en-US" b="1"/>
              <a:t>)</a:t>
            </a:r>
            <a:endParaRPr lang="sr-Cyrl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b="1"/>
              <a:t>ОЧНИ</a:t>
            </a:r>
            <a:r>
              <a:rPr lang="sr-Latn-CS" altLang="en-US" b="1"/>
              <a:t> (</a:t>
            </a:r>
            <a:r>
              <a:rPr lang="sr-Latn-CS" altLang="en-US" b="1" i="1"/>
              <a:t>regio orbitalis</a:t>
            </a:r>
            <a:r>
              <a:rPr lang="sr-Latn-CS" altLang="en-US" b="1"/>
              <a:t>)</a:t>
            </a:r>
            <a:endParaRPr lang="sr-Cyrl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b="1"/>
              <a:t>ГОРЊИ КАПАЧНИ</a:t>
            </a:r>
            <a:r>
              <a:rPr lang="sr-Latn-CS" altLang="en-US" b="1"/>
              <a:t> (</a:t>
            </a:r>
            <a:r>
              <a:rPr lang="sr-Latn-CS" altLang="en-US" b="1" i="1"/>
              <a:t>regio palpebralis superior</a:t>
            </a:r>
            <a:r>
              <a:rPr lang="sr-Latn-CS" altLang="en-US" b="1"/>
              <a:t>)</a:t>
            </a:r>
            <a:endParaRPr lang="sr-Cyrl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b="1"/>
              <a:t>ДОЊИ КАПАЧНИ</a:t>
            </a:r>
            <a:r>
              <a:rPr lang="sr-Latn-CS" altLang="en-US" b="1"/>
              <a:t> (</a:t>
            </a:r>
            <a:r>
              <a:rPr lang="sr-Latn-CS" altLang="en-US" b="1" i="1"/>
              <a:t>regio palpebralis inferior</a:t>
            </a:r>
            <a:r>
              <a:rPr lang="sr-Latn-CS" altLang="en-US" b="1"/>
              <a:t>)</a:t>
            </a:r>
            <a:endParaRPr lang="sr-Cyrl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b="1"/>
              <a:t>ПРЕДЕО ГОРЊЕ УСНЕ</a:t>
            </a:r>
            <a:r>
              <a:rPr lang="sr-Latn-CS" altLang="en-US" b="1"/>
              <a:t> (</a:t>
            </a:r>
            <a:r>
              <a:rPr lang="sr-Latn-CS" altLang="en-US" b="1" i="1"/>
              <a:t>regio labialis superior</a:t>
            </a:r>
            <a:r>
              <a:rPr lang="sr-Latn-CS" altLang="en-US" b="1"/>
              <a:t>)</a:t>
            </a:r>
            <a:endParaRPr lang="sr-Cyrl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b="1"/>
              <a:t>ПРЕДЕО ДОЊЕ УСНЕ</a:t>
            </a:r>
            <a:r>
              <a:rPr lang="sr-Latn-CS" altLang="en-US" b="1"/>
              <a:t> (</a:t>
            </a:r>
            <a:r>
              <a:rPr lang="sr-Latn-CS" altLang="en-US" b="1" i="1"/>
              <a:t>regio labialis inferior</a:t>
            </a:r>
            <a:r>
              <a:rPr lang="sr-Latn-CS" altLang="en-US" b="1"/>
              <a:t>)</a:t>
            </a:r>
            <a:endParaRPr lang="sr-Cyrl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b="1"/>
              <a:t>ПРЕДЕО УСНЕ ДУПЉЕ</a:t>
            </a:r>
            <a:r>
              <a:rPr lang="sr-Latn-CS" altLang="en-US" b="1"/>
              <a:t> (</a:t>
            </a:r>
            <a:r>
              <a:rPr lang="sr-Latn-CS" altLang="en-US" b="1" i="1"/>
              <a:t>regio oralis</a:t>
            </a:r>
            <a:r>
              <a:rPr lang="sr-Latn-CS" altLang="en-US" b="1"/>
              <a:t>)</a:t>
            </a:r>
            <a:endParaRPr lang="sr-Cyrl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b="1"/>
              <a:t>ПОДОРБИТАЛНИ ПРЕДЕО</a:t>
            </a:r>
            <a:r>
              <a:rPr lang="sr-Latn-CS" altLang="en-US" b="1"/>
              <a:t> (</a:t>
            </a:r>
            <a:r>
              <a:rPr lang="sr-Latn-CS" altLang="en-US" b="1" i="1"/>
              <a:t>regio zygomatica</a:t>
            </a:r>
            <a:r>
              <a:rPr lang="sr-Latn-CS" altLang="en-US" b="1"/>
              <a:t>)</a:t>
            </a:r>
            <a:endParaRPr lang="sr-Cyrl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b="1"/>
              <a:t>БРАДНИ ПРЕДЕО</a:t>
            </a:r>
            <a:r>
              <a:rPr lang="sr-Latn-CS" altLang="en-US" b="1"/>
              <a:t> (</a:t>
            </a:r>
            <a:r>
              <a:rPr lang="sr-Latn-CS" altLang="en-US" b="1" i="1"/>
              <a:t>regio mentalis</a:t>
            </a:r>
            <a:r>
              <a:rPr lang="sr-Latn-CS" altLang="en-US" b="1"/>
              <a:t>)</a:t>
            </a:r>
            <a:endParaRPr lang="sr-Cyrl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b="1"/>
              <a:t>МАСЕТЕРИЧНИ ПРЕДЕО</a:t>
            </a:r>
            <a:r>
              <a:rPr lang="sr-Latn-CS" altLang="en-US" b="1"/>
              <a:t> (</a:t>
            </a:r>
            <a:r>
              <a:rPr lang="sr-Latn-CS" altLang="en-US" b="1" i="1"/>
              <a:t>regio masseterica</a:t>
            </a:r>
            <a:r>
              <a:rPr lang="sr-Latn-CS" altLang="en-US" b="1"/>
              <a:t>)</a:t>
            </a:r>
            <a:endParaRPr lang="sr-Cyrl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Cyrl-CS" altLang="en-US" b="1"/>
              <a:t>ПАРОТИДНИ ПРЕДЕО </a:t>
            </a:r>
            <a:r>
              <a:rPr lang="sr-Latn-CS" altLang="en-US" b="1"/>
              <a:t>(</a:t>
            </a:r>
            <a:r>
              <a:rPr lang="sr-Latn-CS" altLang="en-US" b="1" i="1"/>
              <a:t>regio parotidica</a:t>
            </a:r>
            <a:r>
              <a:rPr lang="sr-Latn-CS" altLang="en-US" b="1"/>
              <a:t>)</a:t>
            </a:r>
          </a:p>
          <a:p>
            <a:pPr marL="820738" lvl="3" indent="-188913" algn="just" eaLnBrk="1" hangingPunct="1"/>
            <a:endParaRPr lang="sr-Cyrl-C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9"/>
          <p:cNvSpPr>
            <a:spLocks noChangeArrowheads="1"/>
          </p:cNvSpPr>
          <p:nvPr/>
        </p:nvSpPr>
        <p:spPr bwMode="auto">
          <a:xfrm>
            <a:off x="203200" y="1412875"/>
            <a:ext cx="873760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 b="1">
                <a:latin typeface="Arial" charset="0"/>
              </a:rPr>
              <a:t> </a:t>
            </a:r>
            <a:r>
              <a:rPr lang="sr-Cyrl-CS" altLang="en-US" b="1"/>
              <a:t>ОСНОВНИ АНАТОМО-ТОПОГРАФСКИ ОДНОСИ ГЛАВЕ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b="1"/>
              <a:t> ТОПОГРАФСКИ ПРЕДЕЛИ ЛИЦА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ПОВРШНИ ПРЕДЕЛИ ЛИЦА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ДУБОКИ ПРЕДЕЛИ ЛИЦА</a:t>
            </a:r>
          </a:p>
          <a:p>
            <a:pPr marL="631825" lvl="2" algn="just" eaLnBrk="1" hangingPunct="1">
              <a:buFontTx/>
              <a:buChar char="•"/>
            </a:pPr>
            <a:endParaRPr lang="sr-Cyrl-CS" altLang="en-US" b="1"/>
          </a:p>
          <a:p>
            <a:pPr marL="631825" lvl="2" algn="just" eaLnBrk="1" hangingPunct="1">
              <a:buFontTx/>
              <a:buChar char="•"/>
            </a:pPr>
            <a:r>
              <a:rPr lang="sr-Latn-CS" altLang="en-US" b="1"/>
              <a:t>ДУБОКИ ПРЕ</a:t>
            </a:r>
            <a:r>
              <a:rPr lang="sr-Cyrl-CS" altLang="en-US" b="1"/>
              <a:t>ДЕЛИ ЛИЦА</a:t>
            </a:r>
          </a:p>
          <a:p>
            <a:pPr marL="631825" lvl="2" algn="just" eaLnBrk="1" hangingPunct="1"/>
            <a:endParaRPr lang="sr-Cyrl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Latn-CS" altLang="en-US" b="1"/>
              <a:t>ПОДСЛЕПООЧНИ  (</a:t>
            </a:r>
            <a:r>
              <a:rPr lang="sr-Latn-CS" altLang="en-US" b="1" i="1"/>
              <a:t>regio fossae infratemporalis</a:t>
            </a:r>
            <a:r>
              <a:rPr lang="sr-Latn-CS" altLang="en-US" b="1"/>
              <a:t>)</a:t>
            </a:r>
          </a:p>
          <a:p>
            <a:pPr marL="820738" lvl="3" indent="-188913" algn="just" eaLnBrk="1" hangingPunct="1"/>
            <a:endParaRPr lang="sr-Latn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Latn-CS" altLang="en-US" b="1"/>
              <a:t>БОЧНИ ЖДРЕЛНИ/ПАРАФАРИНГЕАЛНИ (</a:t>
            </a:r>
            <a:r>
              <a:rPr lang="sr-Latn-CS" altLang="en-US" b="1" i="1"/>
              <a:t>spatium parapharyngicum</a:t>
            </a:r>
            <a:r>
              <a:rPr lang="sr-Latn-CS" altLang="en-US" b="1"/>
              <a:t>)</a:t>
            </a:r>
          </a:p>
          <a:p>
            <a:pPr marL="820738" lvl="3" indent="-188913" algn="just" eaLnBrk="1" hangingPunct="1"/>
            <a:endParaRPr lang="sr-Latn-CS" altLang="en-US" b="1"/>
          </a:p>
          <a:p>
            <a:pPr marL="820738" lvl="3" indent="-188913" algn="just" eaLnBrk="1" hangingPunct="1">
              <a:buFont typeface="Arial" charset="0"/>
              <a:buChar char="•"/>
            </a:pPr>
            <a:r>
              <a:rPr lang="sr-Latn-CS" altLang="en-US" b="1"/>
              <a:t>ЗАДЖДРЕЛНИ/РЕТРОФАРИНГЕАЛНИ (</a:t>
            </a:r>
            <a:r>
              <a:rPr lang="sr-Latn-CS" altLang="en-US" b="1" i="1"/>
              <a:t>spatium retropharyngicum</a:t>
            </a:r>
            <a:r>
              <a:rPr lang="sr-Latn-CS" altLang="en-US" b="1"/>
              <a:t>)</a:t>
            </a:r>
          </a:p>
          <a:p>
            <a:pPr marL="820738" lvl="3" indent="-188913" algn="just" eaLnBrk="1" hangingPunct="1"/>
            <a:endParaRPr lang="sr-Latn-CS" altLang="en-US" sz="1800" b="1">
              <a:latin typeface="Arial" charset="0"/>
            </a:endParaRPr>
          </a:p>
          <a:p>
            <a:pPr marL="820738" lvl="3" indent="-188913" algn="just" eaLnBrk="1" hangingPunct="1"/>
            <a:endParaRPr lang="sr-Latn-CS" altLang="en-US" sz="1800" b="1">
              <a:latin typeface="Arial" charset="0"/>
            </a:endParaRPr>
          </a:p>
          <a:p>
            <a:pPr marL="820738" lvl="3" indent="-188913" algn="just" eaLnBrk="1" hangingPunct="1"/>
            <a:endParaRPr lang="sr-Latn-CS" altLang="en-US" sz="1800" b="1">
              <a:latin typeface="Arial" charset="0"/>
            </a:endParaRPr>
          </a:p>
          <a:p>
            <a:pPr marL="820738" lvl="3" indent="-188913" algn="just" eaLnBrk="1" hangingPunct="1">
              <a:buFont typeface="Arial" charset="0"/>
              <a:buChar char="•"/>
            </a:pPr>
            <a:endParaRPr lang="sr-Latn-CS" altLang="en-US" sz="1800" b="1">
              <a:latin typeface="Arial" charset="0"/>
            </a:endParaRPr>
          </a:p>
          <a:p>
            <a:pPr marL="820738" lvl="3" indent="-188913" algn="just" eaLnBrk="1" hangingPunct="1"/>
            <a:endParaRPr lang="sr-Cyrl-CS" altLang="en-US" sz="1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7"/>
          <p:cNvGrpSpPr>
            <a:grpSpLocks/>
          </p:cNvGrpSpPr>
          <p:nvPr/>
        </p:nvGrpSpPr>
        <p:grpSpPr bwMode="auto">
          <a:xfrm>
            <a:off x="247650" y="1022350"/>
            <a:ext cx="8621713" cy="5465763"/>
            <a:chOff x="247197" y="1022656"/>
            <a:chExt cx="8621713" cy="5465457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247197" y="1022656"/>
              <a:ext cx="8621713" cy="931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sr-Latn-CS" altLang="en-US" b="1"/>
                <a:t>ОБЈЕКТИВАН (ФИЗИКАЛНИ) ПРЕГЛЕД БОЛЕСНИКА</a:t>
              </a:r>
            </a:p>
            <a:p>
              <a:pPr algn="ctr" eaLnBrk="1" hangingPunct="1"/>
              <a:r>
                <a:rPr lang="sr-Latn-CS" altLang="en-US" b="1"/>
                <a:t>Методологија прикупљања знакова болести</a:t>
              </a:r>
              <a:endParaRPr lang="en-US" altLang="en-US" b="1"/>
            </a:p>
          </p:txBody>
        </p:sp>
        <p:sp>
          <p:nvSpPr>
            <p:cNvPr id="5124" name="Rectangle 9"/>
            <p:cNvSpPr>
              <a:spLocks noChangeArrowheads="1"/>
            </p:cNvSpPr>
            <p:nvPr/>
          </p:nvSpPr>
          <p:spPr bwMode="auto">
            <a:xfrm>
              <a:off x="275772" y="1916369"/>
              <a:ext cx="8577263" cy="4571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 eaLnBrk="1" hangingPunct="1">
                <a:buClr>
                  <a:srgbClr val="C00000"/>
                </a:buClr>
                <a:buFont typeface="Wingdings" pitchFamily="2" charset="2"/>
                <a:buChar char="£"/>
              </a:pPr>
              <a:r>
                <a:rPr lang="sr-Cyrl-CS" altLang="en-US" sz="1800" b="1">
                  <a:latin typeface="Arial" charset="0"/>
                </a:rPr>
                <a:t> </a:t>
              </a:r>
              <a:r>
                <a:rPr lang="sr-Cyrl-CS" altLang="en-US" b="1"/>
                <a:t>Објективан (физички) преглед служи за прикупљање знакова болести</a:t>
              </a:r>
            </a:p>
            <a:p>
              <a:pPr algn="just" eaLnBrk="1" hangingPunct="1"/>
              <a:endParaRPr lang="sr-Cyrl-CS" altLang="en-US" b="1"/>
            </a:p>
            <a:p>
              <a:pPr algn="just" eaLnBrk="1" hangingPunct="1">
                <a:buClr>
                  <a:srgbClr val="C00000"/>
                </a:buClr>
                <a:buFont typeface="Wingdings" pitchFamily="2" charset="2"/>
                <a:buChar char="£"/>
              </a:pPr>
              <a:r>
                <a:rPr lang="sr-Cyrl-CS" altLang="en-US" b="1"/>
                <a:t> Испитивач при обављању прегледа користи своја чула</a:t>
              </a:r>
            </a:p>
            <a:p>
              <a:pPr lvl="1" algn="just" eaLnBrk="1" hangingPunct="1">
                <a:buFont typeface="Arial" charset="0"/>
                <a:buChar char="•"/>
              </a:pPr>
              <a:r>
                <a:rPr lang="sr-Cyrl-CS" altLang="en-US" b="1"/>
                <a:t>  чуло вида, слуха, додира, мириса</a:t>
              </a:r>
            </a:p>
            <a:p>
              <a:pPr lvl="1" algn="just" eaLnBrk="1" hangingPunct="1"/>
              <a:endParaRPr lang="sr-Cyrl-CS" altLang="en-US" b="1"/>
            </a:p>
            <a:p>
              <a:pPr lvl="1" algn="just" eaLnBrk="1" hangingPunct="1">
                <a:buClr>
                  <a:srgbClr val="C00000"/>
                </a:buClr>
                <a:buFont typeface="Wingdings" pitchFamily="2" charset="2"/>
                <a:buChar char="£"/>
              </a:pPr>
              <a:r>
                <a:rPr lang="sr-Cyrl-CS" altLang="en-US" b="1"/>
                <a:t> Испитивач користи четири методе за обављање објективног прегледа:</a:t>
              </a:r>
            </a:p>
            <a:p>
              <a:pPr marL="457200" lvl="2" algn="just" eaLnBrk="1" hangingPunct="1">
                <a:buFontTx/>
                <a:buChar char="•"/>
              </a:pPr>
              <a:r>
                <a:rPr lang="sr-Cyrl-CS" altLang="en-US" b="1"/>
                <a:t> инспекција (посматрање) - чуло вида</a:t>
              </a:r>
            </a:p>
            <a:p>
              <a:pPr marL="457200" lvl="2" algn="just" eaLnBrk="1" hangingPunct="1">
                <a:buFontTx/>
                <a:buChar char="•"/>
              </a:pPr>
              <a:r>
                <a:rPr lang="sr-Cyrl-CS" altLang="en-US" b="1"/>
                <a:t> палпација (пипање) - чуло додира + чуло вида</a:t>
              </a:r>
            </a:p>
            <a:p>
              <a:pPr marL="457200" lvl="2" algn="just" eaLnBrk="1" hangingPunct="1">
                <a:buFontTx/>
                <a:buChar char="•"/>
              </a:pPr>
              <a:r>
                <a:rPr lang="sr-Cyrl-CS" altLang="en-US" b="1"/>
                <a:t> перкусија (ударање) - чуло слуха + чуло вида + чуло додира</a:t>
              </a:r>
            </a:p>
            <a:p>
              <a:pPr marL="457200" lvl="2" algn="just" eaLnBrk="1" hangingPunct="1">
                <a:buFontTx/>
                <a:buChar char="•"/>
              </a:pPr>
              <a:r>
                <a:rPr lang="sr-Cyrl-CS" altLang="en-US" b="1"/>
                <a:t> аускултација (ослушкивање) - чуло слуха</a:t>
              </a:r>
            </a:p>
            <a:p>
              <a:pPr marL="457200" lvl="2" algn="just" eaLnBrk="1" hangingPunct="1"/>
              <a:endParaRPr lang="sr-Cyrl-CS" altLang="en-US" b="1"/>
            </a:p>
            <a:p>
              <a:pPr marL="457200" lvl="2" algn="just" eaLnBrk="1" hangingPunct="1">
                <a:buClr>
                  <a:srgbClr val="C00000"/>
                </a:buClr>
                <a:buFont typeface="Wingdings" pitchFamily="2" charset="2"/>
                <a:buChar char="£"/>
              </a:pPr>
              <a:r>
                <a:rPr lang="sr-Cyrl-CS" altLang="en-US" b="1"/>
                <a:t> Објективан (физикални) преглед поред наведених основних метода </a:t>
              </a:r>
            </a:p>
            <a:p>
              <a:pPr marL="457200" lvl="2" algn="just" eaLnBrk="1" hangingPunct="1"/>
              <a:r>
                <a:rPr lang="sr-Cyrl-CS" altLang="en-US" b="1"/>
                <a:t>   	(инспекција, палпација, перкусија, аускултација) обухвата и одређена</a:t>
              </a:r>
            </a:p>
            <a:p>
              <a:pPr marL="457200" lvl="2" algn="just" eaLnBrk="1" hangingPunct="1"/>
              <a:r>
                <a:rPr lang="sr-Cyrl-CS" altLang="en-US" b="1"/>
                <a:t>   	клиничка мерења:</a:t>
              </a:r>
            </a:p>
            <a:p>
              <a:pPr marL="457200" lvl="2" algn="just" eaLnBrk="1" hangingPunct="1">
                <a:buFontTx/>
                <a:buChar char="•"/>
              </a:pPr>
              <a:r>
                <a:rPr lang="sr-Cyrl-CS" altLang="en-US" b="1"/>
                <a:t> мерење телесне висине</a:t>
              </a:r>
            </a:p>
            <a:p>
              <a:pPr marL="457200" lvl="2" algn="just" eaLnBrk="1" hangingPunct="1">
                <a:buFontTx/>
                <a:buChar char="•"/>
              </a:pPr>
              <a:r>
                <a:rPr lang="sr-Cyrl-CS" altLang="en-US" b="1"/>
                <a:t> мерење телесне тежине</a:t>
              </a:r>
            </a:p>
            <a:p>
              <a:pPr marL="457200" lvl="2" algn="just" eaLnBrk="1" hangingPunct="1">
                <a:buFontTx/>
                <a:buChar char="•"/>
              </a:pPr>
              <a:r>
                <a:rPr lang="sr-Cyrl-CS" altLang="en-US" b="1"/>
                <a:t> мерење телесне температуре</a:t>
              </a:r>
              <a:endParaRPr lang="en-US" altLang="en-US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9"/>
          <p:cNvSpPr>
            <a:spLocks noChangeArrowheads="1"/>
          </p:cNvSpPr>
          <p:nvPr/>
        </p:nvSpPr>
        <p:spPr bwMode="auto">
          <a:xfrm>
            <a:off x="203200" y="1412875"/>
            <a:ext cx="873760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 b="1">
                <a:latin typeface="Arial" charset="0"/>
              </a:rPr>
              <a:t> </a:t>
            </a:r>
            <a:endParaRPr lang="en-US" altLang="en-US" sz="2000" b="1">
              <a:latin typeface="Arial" charset="0"/>
            </a:endParaRPr>
          </a:p>
          <a:p>
            <a:pPr algn="just" eaLnBrk="1" hangingPunct="1"/>
            <a:endParaRPr lang="en-US" altLang="en-US" sz="2000" b="1">
              <a:latin typeface="Arial" charset="0"/>
            </a:endParaRPr>
          </a:p>
          <a:p>
            <a:pPr algn="just" eaLnBrk="1" hangingPunct="1"/>
            <a:r>
              <a:rPr lang="sr-Cyrl-CS" altLang="en-US" b="1"/>
              <a:t>ИНСПЕКЦИЈА ГЛАВЕ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ИНСПЕКЦИЈА Г</a:t>
            </a:r>
            <a:r>
              <a:rPr lang="sr-Latn-CS" altLang="en-US" b="1"/>
              <a:t>Л</a:t>
            </a:r>
            <a:r>
              <a:rPr lang="sr-Cyrl-CS" altLang="en-US" b="1"/>
              <a:t>АВЕ СЕ ОБАВЉА ОДРЕЂЕНИМ РЕДОСЛЕДОМ</a:t>
            </a:r>
          </a:p>
          <a:p>
            <a:pPr marL="174625" lvl="1" algn="just" eaLnBrk="1" hangingPunct="1"/>
            <a:endParaRPr lang="sr-Cyrl-CS" altLang="en-US" b="1"/>
          </a:p>
          <a:p>
            <a:pPr marL="631825" lvl="2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Cyrl-CS" altLang="en-US" b="1"/>
              <a:t> ИНСПЕКЦИЈА ЛОБАЊЕ</a:t>
            </a:r>
          </a:p>
          <a:p>
            <a:pPr marL="631825" lvl="2" algn="just" eaLnBrk="1" hangingPunct="1"/>
            <a:endParaRPr lang="sr-Cyrl-CS" altLang="en-US" b="1"/>
          </a:p>
          <a:p>
            <a:pPr marL="631825" lvl="2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Cyrl-CS" altLang="en-US" b="1"/>
              <a:t> ИНСПЕКЦИЈА ЛИЦА</a:t>
            </a:r>
          </a:p>
          <a:p>
            <a:pPr marL="631825" lvl="2" algn="just" eaLnBrk="1" hangingPunct="1"/>
            <a:endParaRPr lang="sr-Cyrl-CS" altLang="en-US" b="1"/>
          </a:p>
          <a:p>
            <a:pPr marL="631825" lvl="2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Cyrl-CS" altLang="en-US" b="1"/>
              <a:t> ИНСПЕКЦИЈА ОРГАНА СМЕШТЕНИХ У ГЛАВИ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ОЧИ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НОС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УШИ 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УСТА (УСНА ДУПЉА)</a:t>
            </a:r>
          </a:p>
          <a:p>
            <a:pPr marL="1089025" lvl="3" algn="just" eaLnBrk="1" hangingPunct="1"/>
            <a:endParaRPr lang="sr-Cyrl-CS" altLang="en-US" b="1"/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/>
            <a:endParaRPr lang="sr-Latn-CS" altLang="en-US" sz="1800" b="1">
              <a:latin typeface="Arial" charset="0"/>
            </a:endParaRPr>
          </a:p>
          <a:p>
            <a:pPr marL="1089025" lvl="3" algn="just" eaLnBrk="1" hangingPunct="1"/>
            <a:endParaRPr lang="sr-Latn-CS" altLang="en-US" sz="1800" b="1">
              <a:latin typeface="Arial" charset="0"/>
            </a:endParaRPr>
          </a:p>
          <a:p>
            <a:pPr marL="1089025" lvl="3" algn="just" eaLnBrk="1" hangingPunct="1"/>
            <a:endParaRPr lang="sr-Latn-CS" altLang="en-US" sz="1800" b="1">
              <a:latin typeface="Arial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endParaRPr lang="sr-Latn-CS" altLang="en-US" sz="1800" b="1">
              <a:latin typeface="Arial" charset="0"/>
            </a:endParaRPr>
          </a:p>
          <a:p>
            <a:pPr marL="1089025" lvl="3" algn="just" eaLnBrk="1" hangingPunct="1"/>
            <a:endParaRPr lang="sr-Cyrl-CS" altLang="en-US" sz="1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2" y="942907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000" b="1" dirty="0">
                <a:latin typeface="Arial" charset="0"/>
              </a:rPr>
              <a:t>ИНСПЕКЦИЈА ЛОБАЊЕ</a:t>
            </a:r>
          </a:p>
          <a:p>
            <a:pPr marL="363538" lvl="2" indent="-18891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b="1" dirty="0">
                <a:latin typeface="Arial" charset="0"/>
              </a:rPr>
              <a:t>СИМЕТРИЧНОСТ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b="1" dirty="0">
                <a:latin typeface="Arial" charset="0"/>
              </a:rPr>
              <a:t>ОБЛИК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долихоцефалична лобања (издужена лобања)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брахицефалична лобања (округласта лобања)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мезатоцефалични облик лобање</a:t>
            </a:r>
          </a:p>
          <a:p>
            <a:pPr marL="1277938" lvl="4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b="1" dirty="0">
                <a:latin typeface="Arial" charset="0"/>
              </a:rPr>
              <a:t>ВЕЛИЧИНА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мегацефалична лобања (има запремину већу од 1450  </a:t>
            </a:r>
            <a:r>
              <a:rPr lang="sr-Latn-CS" b="1" dirty="0">
                <a:latin typeface="Arial" charset="0"/>
              </a:rPr>
              <a:t>ml</a:t>
            </a:r>
            <a:r>
              <a:rPr lang="x-none" b="1" dirty="0">
                <a:latin typeface="Arial" charset="0"/>
              </a:rPr>
              <a:t>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мезоцефалична лобања (запремина од 1350-1450 </a:t>
            </a:r>
            <a:r>
              <a:rPr lang="sr-Latn-CS" b="1" dirty="0">
                <a:latin typeface="Arial" charset="0"/>
              </a:rPr>
              <a:t>ml</a:t>
            </a:r>
            <a:r>
              <a:rPr lang="x-none" b="1" dirty="0">
                <a:latin typeface="Arial" charset="0"/>
              </a:rPr>
              <a:t>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микроцефалична лобања (запремина манња од 1350 </a:t>
            </a:r>
            <a:r>
              <a:rPr lang="sr-Latn-CS" b="1" dirty="0">
                <a:latin typeface="Arial" charset="0"/>
              </a:rPr>
              <a:t>ml)</a:t>
            </a:r>
            <a:endParaRPr lang="x-none" b="1" dirty="0">
              <a:latin typeface="Arial" charset="0"/>
            </a:endParaRPr>
          </a:p>
          <a:p>
            <a:pPr marL="1277938" lvl="4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b="1" dirty="0">
                <a:latin typeface="Arial" charset="0"/>
              </a:rPr>
              <a:t>КОСМАТОСТ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нормална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патолошка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sr-Latn-CS" b="1" dirty="0">
                <a:latin typeface="Arial" charset="0"/>
              </a:rPr>
              <a:t>a</a:t>
            </a:r>
            <a:r>
              <a:rPr lang="x-none" b="1" dirty="0">
                <a:latin typeface="Arial" charset="0"/>
              </a:rPr>
              <a:t>лопеција ареата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sr-Latn-CS" b="1" dirty="0">
                <a:latin typeface="Arial" charset="0"/>
              </a:rPr>
              <a:t>a</a:t>
            </a:r>
            <a:r>
              <a:rPr lang="x-none" b="1" dirty="0">
                <a:latin typeface="Arial" charset="0"/>
              </a:rPr>
              <a:t>лопеција генерализата</a:t>
            </a:r>
          </a:p>
          <a:p>
            <a:pPr marL="1735138" lvl="5" indent="-188913" algn="just">
              <a:defRPr/>
            </a:pPr>
            <a:endParaRPr lang="x-none" b="1" dirty="0">
              <a:latin typeface="Arial" charset="0"/>
            </a:endParaRPr>
          </a:p>
          <a:p>
            <a:pPr marL="1735138" lvl="5" indent="-188913" algn="just">
              <a:defRPr/>
            </a:pPr>
            <a:endParaRPr lang="x-none" sz="1800" b="1" dirty="0">
              <a:latin typeface="Arial" charset="0"/>
            </a:endParaRPr>
          </a:p>
          <a:p>
            <a:pPr marL="820738" lvl="3" indent="-188913" algn="just" eaLnBrk="1" hangingPunct="1">
              <a:defRPr/>
            </a:pPr>
            <a:endParaRPr lang="sr-Latn-CS" sz="18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Latn-CS" sz="1800" b="1" dirty="0">
              <a:latin typeface="Arial" charset="0"/>
            </a:endParaRPr>
          </a:p>
          <a:p>
            <a:pPr marL="820738" lvl="3" indent="-188913" algn="just" eaLnBrk="1" hangingPunct="1">
              <a:defRPr/>
            </a:pPr>
            <a:endParaRPr lang="sr-Cyrl-CS" sz="1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9"/>
          <p:cNvSpPr>
            <a:spLocks noChangeArrowheads="1"/>
          </p:cNvSpPr>
          <p:nvPr/>
        </p:nvSpPr>
        <p:spPr bwMode="auto">
          <a:xfrm>
            <a:off x="203200" y="871538"/>
            <a:ext cx="8737600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/>
            <a:endParaRPr lang="sr-Cyrl-CS" altLang="en-US" b="1">
              <a:latin typeface="Arial" charset="0"/>
            </a:endParaRPr>
          </a:p>
          <a:p>
            <a:pPr marL="363538" lvl="2" indent="-188913" algn="just" eaLnBrk="1" hangingPunct="1"/>
            <a:r>
              <a:rPr lang="sr-Cyrl-CS" altLang="en-US" sz="1800" b="1">
                <a:latin typeface="Arial" charset="0"/>
              </a:rPr>
              <a:t>	</a:t>
            </a:r>
            <a:r>
              <a:rPr lang="sr-Cyrl-CS" altLang="en-US" sz="1400" b="1"/>
              <a:t>ИНСПЕКЦИЈА ЛИЦА</a:t>
            </a:r>
          </a:p>
          <a:p>
            <a:pPr marL="363538" lvl="2" indent="-188913" algn="just" eaLnBrk="1" hangingPunct="1"/>
            <a:endParaRPr lang="sr-Cyrl-C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Latn-CS" altLang="en-US" sz="1400" b="1"/>
              <a:t>ИЗРАЗ/МИМИКА ЛИЦА</a:t>
            </a:r>
            <a:endParaRPr lang="en-U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None/>
            </a:pPr>
            <a:endParaRPr lang="sr-Latn-CS" altLang="en-US" sz="1400" b="1"/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400" b="1"/>
              <a:t>израз лица је одраз емоција, патње, страха, интелигенције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400" b="1"/>
              <a:t>саркастични осмех на лицу (</a:t>
            </a:r>
            <a:r>
              <a:rPr lang="sr-Latn-CS" altLang="en-US" sz="1400" b="1" i="1"/>
              <a:t>risus sardonicus</a:t>
            </a:r>
            <a:r>
              <a:rPr lang="sr-Latn-CS" altLang="en-US" sz="1400" b="1"/>
              <a:t>) - тетанус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400" b="1"/>
              <a:t>забринут израз лица - болесници који болују од неоплазме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400" b="1"/>
              <a:t>жалостив израз лица - болесници који болују од хипотиреозе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400" b="1"/>
              <a:t>весео израз лица - болесници који болују од хипертиреозе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400" b="1"/>
              <a:t>безизразно лице - болесници који болују од Паркинсонове болести</a:t>
            </a:r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400" b="1"/>
              <a:t>Хипократско лице (</a:t>
            </a:r>
            <a:r>
              <a:rPr lang="sr-Latn-CS" altLang="en-US" sz="1400" b="1" i="1"/>
              <a:t>facies hipocratica</a:t>
            </a:r>
            <a:r>
              <a:rPr lang="sr-Latn-CS" altLang="en-US" sz="1400" b="1"/>
              <a:t>) - болесник у тешком општем стању</a:t>
            </a:r>
          </a:p>
          <a:p>
            <a:pPr marL="1255713" lvl="4" indent="-166688" algn="just" eaLnBrk="1" hangingPunct="1"/>
            <a:endParaRPr lang="en-US" altLang="en-US" sz="1400" b="1"/>
          </a:p>
          <a:p>
            <a:pPr marL="1255713" lvl="4" indent="-166688" algn="just" eaLnBrk="1" hangingPunct="1"/>
            <a:endParaRPr lang="sr-Latn-C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en-US" altLang="en-US" sz="1400" b="1"/>
              <a:t> </a:t>
            </a:r>
            <a:r>
              <a:rPr lang="sr-Latn-CS" altLang="en-US" sz="1400" b="1"/>
              <a:t>ОБЛИК/ИЗГЛЕД ЛИЦА</a:t>
            </a:r>
            <a:endParaRPr lang="en-U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endParaRPr lang="sr-Latn-CS" altLang="en-US" sz="1400" b="1"/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400" b="1"/>
              <a:t>овално лице</a:t>
            </a:r>
          </a:p>
          <a:p>
            <a:pPr marL="1255713" lvl="4" indent="-166688" algn="just" eaLnBrk="1" hangingPunct="1"/>
            <a:endParaRPr lang="sr-Latn-CS" altLang="en-US" sz="1400" b="1"/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400" b="1"/>
              <a:t>четвороугласто лице</a:t>
            </a:r>
          </a:p>
          <a:p>
            <a:pPr marL="1255713" lvl="4" indent="-166688" algn="just" eaLnBrk="1" hangingPunct="1"/>
            <a:endParaRPr lang="sr-Latn-CS" altLang="en-US" sz="1400" b="1"/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400" b="1"/>
              <a:t>троугласто лице</a:t>
            </a:r>
          </a:p>
          <a:p>
            <a:pPr marL="1255713" lvl="4" indent="-166688" algn="just" eaLnBrk="1" hangingPunct="1"/>
            <a:endParaRPr lang="sr-Latn-CS" altLang="en-US" sz="1400" b="1"/>
          </a:p>
          <a:p>
            <a:pPr marL="1255713" lvl="4" indent="-166688" algn="just" eaLnBrk="1" hangingPunct="1">
              <a:buFont typeface="Arial" charset="0"/>
              <a:buChar char="•"/>
            </a:pPr>
            <a:r>
              <a:rPr lang="sr-Latn-CS" altLang="en-US" sz="1400" b="1"/>
              <a:t>округло лице (</a:t>
            </a:r>
            <a:r>
              <a:rPr lang="sr-Latn-CS" altLang="en-US" sz="1400" b="1" i="1"/>
              <a:t>facies lunata</a:t>
            </a:r>
            <a:r>
              <a:rPr lang="sr-Latn-CS" altLang="en-US" sz="1400" b="1"/>
              <a:t>) - Кушингова болест</a:t>
            </a:r>
          </a:p>
          <a:p>
            <a:pPr marL="1089025" lvl="3" algn="just" eaLnBrk="1" hangingPunct="1">
              <a:buFont typeface="Arial" charset="0"/>
              <a:buChar char="•"/>
            </a:pPr>
            <a:endParaRPr lang="sr-Latn-CS" altLang="en-US" sz="1400" b="1"/>
          </a:p>
          <a:p>
            <a:pPr marL="1089025" lvl="3" algn="just" eaLnBrk="1" hangingPunct="1"/>
            <a:endParaRPr lang="sr-Cyrl-CS" altLang="en-US" sz="1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2" y="942907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000" b="1" dirty="0">
                <a:latin typeface="Arial" charset="0"/>
              </a:rPr>
              <a:t>ИНСПЕКЦИЈА ЛИЦА</a:t>
            </a:r>
          </a:p>
          <a:p>
            <a:pPr marL="363538" lvl="2" indent="-18891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b="1" dirty="0">
                <a:latin typeface="Arial" charset="0"/>
              </a:rPr>
              <a:t>СИМЕТРИЧНОСТ ЛИЦА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поремећај инервације мишића који обезбеђују мимику лица</a:t>
            </a: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атрофија мускулатуре у једној половини лица</a:t>
            </a: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запаљенски процеси у меком ткиву образа или вилице-појава отока</a:t>
            </a: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тумори паротидне жлезде</a:t>
            </a:r>
          </a:p>
          <a:p>
            <a:pPr marL="1277938" lvl="4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x-none" b="1" dirty="0">
                <a:latin typeface="Arial" charset="0"/>
              </a:rPr>
              <a:t>ОСОБИНА КОЖЕ ЛИЦА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боја коже лица</a:t>
            </a:r>
          </a:p>
          <a:p>
            <a:pPr marL="1698625" lvl="5" indent="-152400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бледо-жућкаста боја (“боја беле кафе”): </a:t>
            </a:r>
          </a:p>
          <a:p>
            <a:pPr marL="2147888" lvl="6" indent="-14446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бактеријски ендокардитис</a:t>
            </a:r>
          </a:p>
          <a:p>
            <a:pPr marL="2147888" lvl="6" indent="-14446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пернициозна анемија</a:t>
            </a:r>
          </a:p>
          <a:p>
            <a:pPr marL="2147888" lvl="6" indent="-14446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хронична бубрежна инсуфицијенција</a:t>
            </a:r>
          </a:p>
          <a:p>
            <a:pPr marL="1698625" lvl="6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жута боја лица: иктерус</a:t>
            </a:r>
          </a:p>
          <a:p>
            <a:pPr marL="1698625" lvl="6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црвенило коже носа и образа (“знак лептира”)</a:t>
            </a:r>
          </a:p>
          <a:p>
            <a:pPr marL="2147888" lvl="8" indent="-173038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системски еритемски лупус</a:t>
            </a:r>
          </a:p>
          <a:p>
            <a:pPr marL="1698625" lvl="8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цијаноза лица</a:t>
            </a:r>
          </a:p>
          <a:p>
            <a:pPr marL="1973263" lvl="8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 цијаноза централног типа </a:t>
            </a:r>
            <a:r>
              <a:rPr lang="sr-Latn-CS" b="1" dirty="0">
                <a:latin typeface="Arial" charset="0"/>
              </a:rPr>
              <a:t>-</a:t>
            </a:r>
            <a:r>
              <a:rPr lang="x-none" b="1" dirty="0">
                <a:latin typeface="Arial" charset="0"/>
              </a:rPr>
              <a:t> респираторна инсуфицијенција</a:t>
            </a:r>
          </a:p>
          <a:p>
            <a:pPr marL="1973263" lvl="8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 цијаноза коже лица на образима </a:t>
            </a:r>
            <a:r>
              <a:rPr lang="sr-Latn-CS" b="1" dirty="0">
                <a:latin typeface="Arial" charset="0"/>
              </a:rPr>
              <a:t>-</a:t>
            </a:r>
            <a:r>
              <a:rPr lang="x-none" b="1" dirty="0">
                <a:latin typeface="Arial" charset="0"/>
              </a:rPr>
              <a:t> митрална стеноза</a:t>
            </a:r>
          </a:p>
          <a:p>
            <a:pPr marL="2598738" lvl="8" indent="-174625" algn="just" defTabSz="769938">
              <a:buFont typeface="Arial" pitchFamily="34" charset="0"/>
              <a:buChar char="•"/>
              <a:defRPr/>
            </a:pPr>
            <a:r>
              <a:rPr lang="sr-Latn-CS" b="1" i="1" dirty="0">
                <a:latin typeface="Arial" charset="0"/>
              </a:rPr>
              <a:t>facies mitralis</a:t>
            </a:r>
            <a:endParaRPr lang="x-none" b="1" i="1" dirty="0">
              <a:latin typeface="Arial" charset="0"/>
            </a:endParaRPr>
          </a:p>
          <a:p>
            <a:pPr marL="1277938" lvl="4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длакавост коже лица</a:t>
            </a:r>
            <a:endParaRPr lang="sr-Latn-CS" b="1" dirty="0">
              <a:latin typeface="Arial" charset="0"/>
            </a:endParaRP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длакавост коже лица мушког типа у жена - хирзутизам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појачано лучење андрогена</a:t>
            </a:r>
            <a:endParaRPr lang="sr-Latn-CS" sz="1800" b="1" dirty="0">
              <a:latin typeface="Arial" charset="0"/>
            </a:endParaRPr>
          </a:p>
          <a:p>
            <a:pPr marL="820738" lvl="3" indent="-188913" algn="just" eaLnBrk="1" hangingPunct="1">
              <a:defRPr/>
            </a:pPr>
            <a:endParaRPr lang="sr-Cyrl-CS" sz="1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9"/>
          <p:cNvSpPr>
            <a:spLocks noChangeArrowheads="1"/>
          </p:cNvSpPr>
          <p:nvPr/>
        </p:nvSpPr>
        <p:spPr bwMode="auto">
          <a:xfrm>
            <a:off x="203200" y="827088"/>
            <a:ext cx="8737600" cy="579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/>
            <a:endParaRPr lang="sr-Cyrl-CS" altLang="en-US" b="1">
              <a:latin typeface="Arial" charset="0"/>
            </a:endParaRPr>
          </a:p>
          <a:p>
            <a:pPr marL="363538" lvl="2" indent="-188913" algn="just" eaLnBrk="1" hangingPunct="1"/>
            <a:r>
              <a:rPr lang="sr-Cyrl-CS" altLang="en-US" sz="1800" b="1">
                <a:latin typeface="Arial" charset="0"/>
              </a:rPr>
              <a:t>	</a:t>
            </a:r>
            <a:r>
              <a:rPr lang="sr-Cyrl-CS" altLang="en-US" sz="1400" b="1"/>
              <a:t>ИНСПЕКЦИЈА ОЧИЈУ</a:t>
            </a:r>
          </a:p>
          <a:p>
            <a:pPr marL="1277938" lvl="4" indent="-188913" algn="just" eaLnBrk="1" hangingPunct="1"/>
            <a:endParaRPr lang="sr-Latn-C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400" b="1"/>
              <a:t>ОЧНИ КАПЦИ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величина отвора капака (</a:t>
            </a:r>
            <a:r>
              <a:rPr lang="sr-Latn-CS" altLang="en-US" sz="1400" b="1" i="1"/>
              <a:t>rima oculi</a:t>
            </a:r>
            <a:r>
              <a:rPr lang="sr-Latn-CS" altLang="en-US" sz="1400" b="1"/>
              <a:t>)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симетричност једне и друге стране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особине коже капака</a:t>
            </a:r>
          </a:p>
          <a:p>
            <a:pPr marL="1277938" lvl="4" indent="-188913" algn="just" eaLnBrk="1" hangingPunct="1"/>
            <a:endParaRPr lang="sr-Latn-C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400" b="1"/>
              <a:t>ПОЛОЖАЈ ОЧНИХ ЈАБУЧИЦА И ЊИХОВА ПОКРЕТЉИВОСТ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положај очних јабучица (истуреност)</a:t>
            </a:r>
          </a:p>
          <a:p>
            <a:pPr marL="1277938" lvl="4" indent="-188913" algn="just" eaLnBrk="1" hangingPunct="1"/>
            <a:endParaRPr lang="sr-Latn-C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400" b="1"/>
              <a:t>ВЕЖЊАЧЕ/КОЊУКТИВЕ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пребојеност/прокрвљеност</a:t>
            </a:r>
          </a:p>
          <a:p>
            <a:pPr marL="1277938" lvl="4" indent="-188913" algn="just" eaLnBrk="1" hangingPunct="1"/>
            <a:endParaRPr lang="sr-Latn-C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400" b="1"/>
              <a:t>БЕОЊАЧА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обојеност</a:t>
            </a:r>
          </a:p>
          <a:p>
            <a:pPr marL="1277938" lvl="4" indent="-188913" algn="just" eaLnBrk="1" hangingPunct="1"/>
            <a:endParaRPr lang="sr-Latn-C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400" b="1"/>
              <a:t>РОЖЊАЧА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провидност</a:t>
            </a:r>
          </a:p>
          <a:p>
            <a:pPr marL="1277938" lvl="4" indent="-188913" algn="just" eaLnBrk="1" hangingPunct="1"/>
            <a:endParaRPr lang="sr-Latn-C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400" b="1"/>
              <a:t>ДУЖИЦА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обојеност </a:t>
            </a:r>
          </a:p>
          <a:p>
            <a:pPr marL="1277938" lvl="4" indent="-188913" algn="just" eaLnBrk="1" hangingPunct="1"/>
            <a:endParaRPr lang="sr-Latn-C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400" b="1"/>
              <a:t>ЗЕНИЦА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симтеричност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облик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реакција на светлост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sz="1400" b="1"/>
              <a:t>реакција на акомодацију</a:t>
            </a:r>
          </a:p>
          <a:p>
            <a:pPr marL="1277938" lvl="4" indent="-188913" algn="just" eaLnBrk="1" hangingPunct="1"/>
            <a:endParaRPr lang="sr-Latn-CS" altLang="en-US" sz="1400" b="1"/>
          </a:p>
          <a:p>
            <a:pPr marL="1089025" lvl="3" algn="just" eaLnBrk="1" hangingPunct="1">
              <a:buClr>
                <a:srgbClr val="C00000"/>
              </a:buClr>
              <a:buFont typeface="Wingdings" pitchFamily="2" charset="2"/>
              <a:buChar char="è"/>
            </a:pPr>
            <a:r>
              <a:rPr lang="sr-Latn-CS" altLang="en-US" sz="1400" b="1"/>
              <a:t>ОЧНО ДНО (ОФТАЛМОСКОПИЈА)</a:t>
            </a:r>
          </a:p>
          <a:p>
            <a:pPr marL="1089025" lvl="3" algn="just" eaLnBrk="1" hangingPunct="1"/>
            <a:endParaRPr lang="sr-Cyrl-CS" altLang="en-US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000" b="1" dirty="0">
                <a:latin typeface="Arial" charset="0"/>
              </a:rPr>
              <a:t>ИНСПЕКЦИЈА ОЧИЈУ</a:t>
            </a:r>
          </a:p>
          <a:p>
            <a:pPr marL="1277938" lvl="4" indent="-188913" algn="just" eaLnBrk="1" hangingPunct="1"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Latn-CS" sz="1800" b="1" dirty="0">
                <a:latin typeface="Arial" charset="0"/>
              </a:rPr>
              <a:t> </a:t>
            </a:r>
            <a:r>
              <a:rPr lang="x-none" sz="1800" b="1" dirty="0">
                <a:latin typeface="Arial" charset="0"/>
              </a:rPr>
              <a:t>ОЧНИ КАПЦИ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оток капака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обострани оток капака: хипотиреоза, нефротски синдром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једнострани оток капака: тромбоза кавернозног синуса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поремећаји покретљивости капака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обострана спуштеност капака - мијастенија гравис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sr-Latn-CS" b="1" dirty="0">
                <a:latin typeface="Arial" charset="0"/>
              </a:rPr>
              <a:t>j</a:t>
            </a:r>
            <a:r>
              <a:rPr lang="x-none" b="1" dirty="0">
                <a:latin typeface="Arial" charset="0"/>
              </a:rPr>
              <a:t>еднострана спуштеност капака </a:t>
            </a:r>
            <a:r>
              <a:rPr lang="sr-Latn-CS" b="1" dirty="0">
                <a:latin typeface="Arial" charset="0"/>
              </a:rPr>
              <a:t>-</a:t>
            </a:r>
            <a:r>
              <a:rPr lang="x-none" b="1" dirty="0">
                <a:latin typeface="Arial" charset="0"/>
              </a:rPr>
              <a:t> поремећај инервације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sr-Latn-CS" b="1" i="1" dirty="0">
                <a:latin typeface="Arial" charset="0"/>
              </a:rPr>
              <a:t>n. </a:t>
            </a:r>
            <a:r>
              <a:rPr lang="x-none" b="1" i="1" dirty="0">
                <a:latin typeface="Arial" charset="0"/>
              </a:rPr>
              <a:t>о</a:t>
            </a:r>
            <a:r>
              <a:rPr lang="sr-Latn-CS" b="1" i="1" dirty="0">
                <a:latin typeface="Arial" charset="0"/>
              </a:rPr>
              <a:t>culomotoris</a:t>
            </a:r>
            <a:endParaRPr lang="x-none" b="1" i="1" dirty="0">
              <a:latin typeface="Arial" charset="0"/>
            </a:endParaRPr>
          </a:p>
          <a:p>
            <a:pPr marL="2192338" lvl="6" indent="-188913" algn="just">
              <a:defRPr/>
            </a:pPr>
            <a:endParaRPr lang="x-none" sz="800" b="1" i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кожа капака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обострани хематом коже капака: фрактура базе лобање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62063" lvl="5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хордеолум (чмичак)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запаљење спољне лојне жлезде очног капка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1719263" lvl="6" indent="-187325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1719263" lvl="6" indent="-187325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1719263" lvl="6" indent="-187325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1719263" lvl="6" indent="-187325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1719263" lvl="6" indent="-187325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1719263" lvl="6" indent="-187325" algn="just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000" b="1" dirty="0">
                <a:latin typeface="Arial" charset="0"/>
              </a:rPr>
              <a:t>ИНСПЕКЦИЈА ОЧИЈУ</a:t>
            </a:r>
          </a:p>
          <a:p>
            <a:pPr marL="1277938" lvl="4" indent="-188913" algn="just" eaLnBrk="1" hangingPunct="1"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Latn-CS" sz="1800" b="1" dirty="0">
                <a:latin typeface="Arial" charset="0"/>
              </a:rPr>
              <a:t> </a:t>
            </a:r>
            <a:r>
              <a:rPr lang="x-none" sz="1800" b="1" dirty="0">
                <a:latin typeface="Arial" charset="0"/>
              </a:rPr>
              <a:t>ОЧНЕ ЈАБУЧИЦЕ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испупченост очних јабучица - егзофталмус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обострана испученост јабучица</a:t>
            </a:r>
          </a:p>
          <a:p>
            <a:pPr marL="2176463" lvl="7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хипертиреоза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једнострана испупченост јабучица</a:t>
            </a:r>
          </a:p>
          <a:p>
            <a:pPr marL="2176463" lvl="7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тромбоза кавернозног синуса</a:t>
            </a:r>
          </a:p>
          <a:p>
            <a:pPr marL="2176463" lvl="7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ретробулбарни апсцес/тумор</a:t>
            </a:r>
          </a:p>
          <a:p>
            <a:pPr marL="2176463" lvl="7" indent="-187325" algn="just">
              <a:defRPr/>
            </a:pPr>
            <a:endParaRPr lang="x-none" sz="800" b="1" dirty="0">
              <a:latin typeface="Arial" charset="0"/>
            </a:endParaRPr>
          </a:p>
          <a:p>
            <a:pPr marL="1262063" lvl="7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увученост очних јабучица - енофталмус</a:t>
            </a:r>
          </a:p>
          <a:p>
            <a:pPr marL="1698625" lvl="8" indent="-166688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обострана увученост јабучица</a:t>
            </a:r>
          </a:p>
          <a:p>
            <a:pPr marL="2147888" lvl="8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 дехидратација</a:t>
            </a:r>
          </a:p>
          <a:p>
            <a:pPr marL="1698625" lvl="8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једнострана увученост јабучица</a:t>
            </a:r>
          </a:p>
          <a:p>
            <a:pPr marL="2147888" lvl="8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 Хорнеров синдром</a:t>
            </a:r>
          </a:p>
          <a:p>
            <a:pPr marL="2147888" lvl="8" indent="-174625" algn="just">
              <a:defRPr/>
            </a:pPr>
            <a:endParaRPr lang="x-none" sz="800" b="1" dirty="0">
              <a:latin typeface="Arial" charset="0"/>
            </a:endParaRPr>
          </a:p>
          <a:p>
            <a:pPr marL="1262063" lvl="8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 покрети очних јабучица</a:t>
            </a:r>
          </a:p>
          <a:p>
            <a:pPr marL="1524000" lvl="8" algn="just">
              <a:buFont typeface="Arial" pitchFamily="34" charset="0"/>
              <a:buChar char="•"/>
              <a:tabLst>
                <a:tab pos="1703388" algn="l"/>
              </a:tabLst>
              <a:defRPr/>
            </a:pPr>
            <a:r>
              <a:rPr lang="x-none" b="1" dirty="0">
                <a:latin typeface="Arial" charset="0"/>
              </a:rPr>
              <a:t> 	нистагмус - понављани трзајни покрети очних јабучица при </a:t>
            </a:r>
          </a:p>
          <a:p>
            <a:pPr marL="1524000" lvl="8" algn="just">
              <a:tabLst>
                <a:tab pos="1698625" algn="l"/>
              </a:tabLst>
              <a:defRPr/>
            </a:pPr>
            <a:r>
              <a:rPr lang="x-none" b="1" dirty="0">
                <a:latin typeface="Arial" charset="0"/>
              </a:rPr>
              <a:t>   	погледу  на једну или другу страну, горе или доле</a:t>
            </a:r>
          </a:p>
          <a:p>
            <a:pPr marL="1973263" lvl="8" algn="just">
              <a:buFont typeface="Arial" pitchFamily="34" charset="0"/>
              <a:buChar char="•"/>
              <a:tabLst>
                <a:tab pos="2147888" algn="l"/>
              </a:tabLst>
              <a:defRPr/>
            </a:pPr>
            <a:r>
              <a:rPr lang="x-none" b="1" dirty="0">
                <a:latin typeface="Arial" charset="0"/>
              </a:rPr>
              <a:t>	мултипла склероза</a:t>
            </a:r>
          </a:p>
          <a:p>
            <a:pPr marL="1973263" lvl="8" algn="just">
              <a:buFont typeface="Arial" pitchFamily="34" charset="0"/>
              <a:buChar char="•"/>
              <a:tabLst>
                <a:tab pos="2152650" algn="l"/>
              </a:tabLst>
              <a:defRPr/>
            </a:pPr>
            <a:r>
              <a:rPr lang="x-none" b="1" dirty="0">
                <a:latin typeface="Arial" charset="0"/>
              </a:rPr>
              <a:t> 	енцефалитис</a:t>
            </a:r>
          </a:p>
          <a:p>
            <a:pPr marL="1973263" lvl="8" algn="just">
              <a:buFont typeface="Arial" pitchFamily="34" charset="0"/>
              <a:buChar char="•"/>
              <a:tabLst>
                <a:tab pos="2152650" algn="l"/>
              </a:tabLst>
              <a:defRPr/>
            </a:pPr>
            <a:r>
              <a:rPr lang="x-none" b="1" dirty="0">
                <a:latin typeface="Arial" charset="0"/>
              </a:rPr>
              <a:t> 	тумори мозга</a:t>
            </a:r>
          </a:p>
          <a:p>
            <a:pPr marL="1719263" lvl="6" indent="-187325" algn="just">
              <a:defRPr/>
            </a:pPr>
            <a:endParaRPr lang="x-none" b="1" dirty="0">
              <a:latin typeface="Arial" charset="0"/>
            </a:endParaRPr>
          </a:p>
          <a:p>
            <a:pPr marL="1719263" lvl="6" indent="-187325" algn="just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000" b="1" dirty="0">
                <a:latin typeface="Arial" charset="0"/>
              </a:rPr>
              <a:t>ИНСПЕКЦИЈА НОСА И ПАРАНАЗАЛНИХ ШУПЉИНА</a:t>
            </a:r>
          </a:p>
          <a:p>
            <a:pPr marL="1277938" lvl="4" indent="-188913" algn="just" eaLnBrk="1" hangingPunct="1"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Latn-CS" sz="1800" b="1" dirty="0">
                <a:latin typeface="Arial" charset="0"/>
              </a:rPr>
              <a:t> </a:t>
            </a:r>
            <a:r>
              <a:rPr lang="x-none" sz="1800" b="1" dirty="0">
                <a:latin typeface="Arial" charset="0"/>
              </a:rPr>
              <a:t>НОС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СИМТЕРИЧНОСТ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ОБЛИК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седласт нос условљен је урођеном луесном инфекцијом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Ринофима - лукавичасто увећање доње две трећине носа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Многобројни аденоми лојних жлезда коже носа</a:t>
            </a:r>
          </a:p>
          <a:p>
            <a:pPr marL="2192338" lvl="6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ВЕЛИЧИНА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увећање носа се виђа код болесника са акромегалијом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ОСОБИНА КОЖЕ НОСА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“знак лептира” - црвенило коже корена носа које се продужава</a:t>
            </a:r>
          </a:p>
          <a:p>
            <a:pPr marL="1735138" lvl="5" indent="-188913" algn="just">
              <a:defRPr/>
            </a:pPr>
            <a:r>
              <a:rPr lang="x-none" b="1" dirty="0">
                <a:latin typeface="Arial" charset="0"/>
              </a:rPr>
              <a:t>	обострано у кожи образа - системски еритемски лупус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ПРОЛАЗНОСТ НОЗДРВА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запушеност носа се јавља у запаљенским обољењима </a:t>
            </a:r>
          </a:p>
          <a:p>
            <a:pPr marL="1735138" lvl="5" indent="-188913" algn="just">
              <a:defRPr/>
            </a:pPr>
            <a:r>
              <a:rPr lang="x-none" b="1" dirty="0">
                <a:latin typeface="Arial" charset="0"/>
              </a:rPr>
              <a:t>	слузнице (ринитис)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ИЗГЛЕД СЛУЗНИЦЕ НОСНЕ ШУПЉИНЕ (носни спекулум)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оток слузнице носа и гнојна секреција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ПАРАНАЗАЛНЕ ШУПЉИНЕ (носни спекулум)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цурење гнојавог садржаја кроз отвор одговарајућег синуса</a:t>
            </a: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000" b="1" dirty="0">
                <a:latin typeface="Arial" charset="0"/>
              </a:rPr>
              <a:t>ИНСПЕКЦИЈА УШИЈУ</a:t>
            </a:r>
          </a:p>
          <a:p>
            <a:pPr marL="363538" lvl="2" indent="-188913" algn="just" eaLnBrk="1" hangingPunct="1"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УШНЕ ШКОЉКЕ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симетричност 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облик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величина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особина коже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цијаноза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урођене срчане мане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полицитемија/метхемоглобинемија</a:t>
            </a:r>
          </a:p>
          <a:p>
            <a:pPr marL="2192338" lvl="6" indent="-188913" algn="just"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СПОЉНИ УШНИ КАНАЛИ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присуство ушне масти (церумена)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Секреција из ушног канала</a:t>
            </a:r>
          </a:p>
          <a:p>
            <a:pPr marL="1698625" lvl="5" indent="-152400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жут секрет најчешће потиче од церумена (ушна маст)</a:t>
            </a:r>
          </a:p>
          <a:p>
            <a:pPr marL="1698625" lvl="5" indent="-152400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серозни секрет потиче од акутног запаљења средњег уха</a:t>
            </a:r>
          </a:p>
          <a:p>
            <a:pPr marL="1698625" lvl="5" indent="-152400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крвав садржај потиче од руптуре бубне опне</a:t>
            </a:r>
          </a:p>
          <a:p>
            <a:pPr marL="1703388" lvl="5" indent="-15716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гнојав секрет потиче од акутног или хроничног запаљења </a:t>
            </a:r>
          </a:p>
          <a:p>
            <a:pPr marL="1698625" lvl="5" indent="-152400" algn="just">
              <a:defRPr/>
            </a:pPr>
            <a:r>
              <a:rPr lang="x-none" b="1" dirty="0">
                <a:latin typeface="Arial" charset="0"/>
              </a:rPr>
              <a:t>   средњег уха (</a:t>
            </a:r>
            <a:r>
              <a:rPr lang="sr-Latn-CS" b="1" i="1" dirty="0">
                <a:latin typeface="Arial" charset="0"/>
              </a:rPr>
              <a:t>otitis media</a:t>
            </a:r>
            <a:r>
              <a:rPr lang="sr-Latn-CS" b="1" dirty="0">
                <a:latin typeface="Arial" charset="0"/>
              </a:rPr>
              <a:t>)</a:t>
            </a:r>
            <a:endParaRPr lang="x-none" b="1" dirty="0">
              <a:latin typeface="Arial" charset="0"/>
            </a:endParaRPr>
          </a:p>
          <a:p>
            <a:pPr marL="1277938" lvl="4" indent="-188913" algn="just" eaLnBrk="1" hangingPunct="1"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БУБНЕ ОПНЕ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промена боје, увученост, испупченост, перфорација</a:t>
            </a:r>
          </a:p>
          <a:p>
            <a:pPr marL="820738" lvl="3" indent="-188913" algn="just" eaLnBrk="1" hangingPunct="1"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МАСТОИДНИ ПРЕДЕЛИ (отоскопија)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посматрање отока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посматрање промена на кожи</a:t>
            </a:r>
          </a:p>
          <a:p>
            <a:pPr marL="1735138" lvl="5" indent="-188913" algn="just"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/>
            <a:endParaRPr lang="sr-Cyrl-CS" altLang="en-US" b="1">
              <a:latin typeface="Arial" charset="0"/>
            </a:endParaRPr>
          </a:p>
          <a:p>
            <a:pPr marL="363538" lvl="2" indent="-188913" algn="just" eaLnBrk="1" hangingPunct="1"/>
            <a:r>
              <a:rPr lang="sr-Cyrl-CS" altLang="en-US" sz="1800" b="1">
                <a:latin typeface="Arial" charset="0"/>
              </a:rPr>
              <a:t>	</a:t>
            </a:r>
            <a:r>
              <a:rPr lang="sr-Cyrl-CS" altLang="en-US" b="1"/>
              <a:t>ИНСПЕКЦИЈА УСАНА И УСНЕ ДУПЉЕ</a:t>
            </a:r>
          </a:p>
          <a:p>
            <a:pPr marL="363538" lvl="2" indent="-188913" algn="just" eaLnBrk="1" hangingPunct="1"/>
            <a:endParaRPr lang="sr-Cyrl-CS" altLang="en-US" b="1"/>
          </a:p>
          <a:p>
            <a:pPr marL="363538" lvl="2" indent="-18891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УСНЕ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ДЕСНИ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ЗУБИ 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ЈЕЗИК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СЛУЗНИЦА УСТА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СЛУЗНИЦА МЕКОГ И ТВРДОГ НЕПЦА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ЖДРЕЛО/ФАРИНКС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КРАЈНИЦИ/ТОНЗИЛЕ</a:t>
            </a:r>
            <a:endParaRPr lang="sr-Latn-CS" altLang="en-US" b="1">
              <a:latin typeface="Arial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endParaRPr lang="sr-Latn-CS" altLang="en-US" b="1">
              <a:latin typeface="Arial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endParaRPr lang="sr-Latn-CS" altLang="en-US" b="1">
              <a:latin typeface="Arial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endParaRPr lang="sr-Latn-CS" altLang="en-US" b="1">
              <a:latin typeface="Arial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endParaRPr lang="sr-Cyrl-CS" altLang="en-US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ChangeArrowheads="1"/>
          </p:cNvSpPr>
          <p:nvPr/>
        </p:nvSpPr>
        <p:spPr bwMode="auto">
          <a:xfrm>
            <a:off x="276225" y="1196975"/>
            <a:ext cx="8577263" cy="519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b="1"/>
              <a:t>ОСНОВНИ УСЛОВИ ЗА ОБАВЉАЊЕ ПРЕГЛЕДА</a:t>
            </a:r>
          </a:p>
          <a:p>
            <a:pPr algn="just" eaLnBrk="1" hangingPunct="1"/>
            <a:endParaRPr lang="sr-Cyrl-CS" altLang="en-US" b="1"/>
          </a:p>
          <a:p>
            <a:pPr algn="just" eaLnBrk="1" hangingPunct="1"/>
            <a:endParaRPr lang="sr-Cyrl-CS" altLang="en-US" b="1"/>
          </a:p>
          <a:p>
            <a:pPr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ПРОСТОРИЈА ЗА ПРЕГЛЕД</a:t>
            </a:r>
          </a:p>
          <a:p>
            <a:pPr lvl="2" algn="just" eaLnBrk="1" hangingPunct="1">
              <a:buFontTx/>
              <a:buChar char="•"/>
            </a:pPr>
            <a:r>
              <a:rPr lang="sr-Cyrl-CS" altLang="en-US" b="1"/>
              <a:t> просторија одређене величине, загрејана и добро осветљена</a:t>
            </a:r>
          </a:p>
          <a:p>
            <a:pPr lvl="2" algn="just" eaLnBrk="1" hangingPunct="1">
              <a:buFontTx/>
              <a:buChar char="•"/>
            </a:pPr>
            <a:r>
              <a:rPr lang="sr-Cyrl-CS" altLang="en-US" b="1"/>
              <a:t> постеља за преглед треба да је присупачна са свих страна</a:t>
            </a:r>
          </a:p>
          <a:p>
            <a:pPr lvl="2" algn="just" eaLnBrk="1" hangingPunct="1"/>
            <a:endParaRPr lang="sr-Cyrl-CS" altLang="en-US" b="1"/>
          </a:p>
          <a:p>
            <a:pPr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ПРИПРЕМА БОЛЕСНИКА</a:t>
            </a:r>
          </a:p>
          <a:p>
            <a:pPr lvl="2" algn="just" eaLnBrk="1" hangingPunct="1">
              <a:buFontTx/>
              <a:buChar char="•"/>
            </a:pPr>
            <a:r>
              <a:rPr lang="sr-Cyrl-CS" altLang="en-US" b="1"/>
              <a:t> помоћ медицинске сестре при припреми болесника за преглед</a:t>
            </a:r>
          </a:p>
          <a:p>
            <a:pPr lvl="2" algn="just" eaLnBrk="1" hangingPunct="1">
              <a:buFontTx/>
              <a:buChar char="•"/>
            </a:pPr>
            <a:r>
              <a:rPr lang="sr-Cyrl-CS" altLang="en-US" b="1"/>
              <a:t> поставити болесника у положај који му највише одговара</a:t>
            </a:r>
          </a:p>
          <a:p>
            <a:pPr lvl="2" algn="just" eaLnBrk="1" hangingPunct="1"/>
            <a:r>
              <a:rPr lang="sr-Cyrl-CS" altLang="en-US" b="1"/>
              <a:t>	</a:t>
            </a:r>
          </a:p>
          <a:p>
            <a:pPr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ПОЛОЖАЈ БОЛЕСНИКА И ЛЕКАРА</a:t>
            </a:r>
          </a:p>
          <a:p>
            <a:pPr lvl="2" algn="just" eaLnBrk="1" hangingPunct="1">
              <a:buFontTx/>
              <a:buChar char="•"/>
            </a:pPr>
            <a:r>
              <a:rPr lang="sr-Cyrl-CS" altLang="en-US" b="1"/>
              <a:t> лекар се поставља са десне стране болесника при обављању</a:t>
            </a:r>
          </a:p>
          <a:p>
            <a:pPr lvl="2" algn="just" eaLnBrk="1" hangingPunct="1"/>
            <a:r>
              <a:rPr lang="sr-Cyrl-CS" altLang="en-US" b="1"/>
              <a:t>  прегледа</a:t>
            </a:r>
          </a:p>
          <a:p>
            <a:pPr lvl="2" algn="just" eaLnBrk="1" hangingPunct="1"/>
            <a:endParaRPr lang="sr-Cyrl-CS" altLang="en-US" b="1"/>
          </a:p>
          <a:p>
            <a:pPr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АПАРАТИ И ПРИБОР</a:t>
            </a:r>
          </a:p>
          <a:p>
            <a:pPr lvl="2" algn="just" eaLnBrk="1" hangingPunct="1">
              <a:buFontTx/>
              <a:buChar char="•"/>
            </a:pPr>
            <a:r>
              <a:rPr lang="sr-Cyrl-CS" altLang="en-US" b="1"/>
              <a:t> основни прибор за обављање прегледа болесника је стетоскоп</a:t>
            </a:r>
          </a:p>
          <a:p>
            <a:pPr lvl="2" algn="just" eaLnBrk="1" hangingPunct="1">
              <a:buFontTx/>
              <a:buChar char="•"/>
            </a:pPr>
            <a:r>
              <a:rPr lang="sr-Cyrl-CS" altLang="en-US" b="1"/>
              <a:t> остала опрема: апарат за мерење крвног притиска</a:t>
            </a:r>
          </a:p>
          <a:p>
            <a:pPr lvl="2" algn="just" eaLnBrk="1" hangingPunct="1">
              <a:buFontTx/>
              <a:buChar char="•"/>
            </a:pPr>
            <a:endParaRPr lang="sr-Cyrl-CS" altLang="en-US" b="1"/>
          </a:p>
          <a:p>
            <a:pPr lvl="2" algn="just" eaLnBrk="1" hangingPunct="1"/>
            <a:r>
              <a:rPr lang="sr-Cyrl-CS" altLang="en-US" b="1"/>
              <a:t>	</a:t>
            </a:r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9"/>
          <p:cNvSpPr>
            <a:spLocks noChangeArrowheads="1"/>
          </p:cNvSpPr>
          <p:nvPr/>
        </p:nvSpPr>
        <p:spPr bwMode="auto">
          <a:xfrm>
            <a:off x="203200" y="7651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/>
            <a:endParaRPr lang="sr-Cyrl-CS" altLang="en-US" b="1">
              <a:latin typeface="Arial" charset="0"/>
            </a:endParaRPr>
          </a:p>
          <a:p>
            <a:pPr marL="363538" lvl="2" indent="-188913" algn="just" eaLnBrk="1" hangingPunct="1"/>
            <a:r>
              <a:rPr lang="sr-Cyrl-CS" altLang="en-US" sz="1800" b="1">
                <a:latin typeface="Arial" charset="0"/>
              </a:rPr>
              <a:t>	</a:t>
            </a:r>
            <a:r>
              <a:rPr lang="sr-Cyrl-CS" altLang="en-US" b="1"/>
              <a:t>ИНСПЕКЦИЈА УСАНА И УСНЕ ДУПЉЕ</a:t>
            </a:r>
          </a:p>
          <a:p>
            <a:pPr marL="363538" lvl="2" indent="-188913" algn="just" eaLnBrk="1" hangingPunct="1"/>
            <a:endParaRPr lang="sr-Cyrl-CS" altLang="en-US" b="1"/>
          </a:p>
          <a:p>
            <a:pPr marL="363538" lvl="2" indent="-18891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УСНЕ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пребојеност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влажност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промене на кожи и слузници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ДЕСНИ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пребојеност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влажност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промене на слузници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ЗУБИ 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неправилности растења зуба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појава прекобројних секутића или </a:t>
            </a:r>
          </a:p>
          <a:p>
            <a:pPr marL="1277938" lvl="4" indent="-188913" algn="just" eaLnBrk="1" hangingPunct="1"/>
            <a:r>
              <a:rPr lang="sr-Latn-CS" altLang="en-US" b="1"/>
              <a:t>   молара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ЈЕЗИК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изглед слузнице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облик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величина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покретљивост</a:t>
            </a:r>
            <a:endParaRPr lang="sr-Cyrl-C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/>
            <a:endParaRPr lang="sr-Cyrl-CS" altLang="en-US" b="1">
              <a:latin typeface="Arial" charset="0"/>
            </a:endParaRPr>
          </a:p>
          <a:p>
            <a:pPr marL="363538" lvl="2" indent="-188913" algn="just" eaLnBrk="1" hangingPunct="1"/>
            <a:r>
              <a:rPr lang="sr-Cyrl-CS" altLang="en-US" sz="1800" b="1">
                <a:latin typeface="Arial" charset="0"/>
              </a:rPr>
              <a:t>	</a:t>
            </a:r>
            <a:r>
              <a:rPr lang="sr-Cyrl-CS" altLang="en-US" b="1"/>
              <a:t>ИНСПЕКЦИЈА УСАНА И УСНЕ ДУПЉЕ</a:t>
            </a:r>
          </a:p>
          <a:p>
            <a:pPr marL="363538" lvl="2" indent="-188913" algn="just" eaLnBrk="1" hangingPunct="1"/>
            <a:endParaRPr lang="sr-Cyrl-CS" altLang="en-US" b="1"/>
          </a:p>
          <a:p>
            <a:pPr marL="363538" lvl="2" indent="-18891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СЛУЗНИЦА ОБРАЗА, МЕКОГ И ТВРДОГ НЕПЦА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пребојеност слузнице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влажност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промене на слузници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ЖДРЕЛО/ФАРИНКС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изглед слузнице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промене на слузници</a:t>
            </a:r>
          </a:p>
          <a:p>
            <a:pPr marL="1089025" lvl="3" algn="just" eaLnBrk="1" hangingPunct="1"/>
            <a:endParaRPr lang="sr-Latn-CS" altLang="en-US" b="1"/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Latn-CS" altLang="en-US" b="1"/>
              <a:t>КРАЈНИЦИ/ТОНЗИЛЕ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локализација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величина 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слузница</a:t>
            </a:r>
          </a:p>
          <a:p>
            <a:pPr marL="1277938" lvl="4" indent="-188913" algn="just" eaLnBrk="1" hangingPunct="1">
              <a:buFont typeface="Arial" charset="0"/>
              <a:buChar char="•"/>
            </a:pPr>
            <a:r>
              <a:rPr lang="sr-Latn-CS" altLang="en-US" b="1"/>
              <a:t>промене на слузници</a:t>
            </a:r>
          </a:p>
          <a:p>
            <a:pPr marL="1089025" lvl="3" algn="just" eaLnBrk="1" hangingPunct="1">
              <a:buFont typeface="Arial" charset="0"/>
              <a:buChar char="•"/>
            </a:pPr>
            <a:endParaRPr lang="sr-Latn-CS" altLang="en-US" b="1"/>
          </a:p>
          <a:p>
            <a:pPr marL="1089025" lvl="3" algn="just" eaLnBrk="1" hangingPunct="1">
              <a:buFont typeface="Arial" charset="0"/>
              <a:buNone/>
            </a:pPr>
            <a:endParaRPr lang="sr-Latn-CS" altLang="en-US" b="1">
              <a:latin typeface="Arial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endParaRPr lang="sr-Cyrl-CS" altLang="en-US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000" b="1" dirty="0">
                <a:latin typeface="Arial" charset="0"/>
              </a:rPr>
              <a:t>ИНСПЕКЦИЈА УСАНА И УСНЕ ДУПЉЕ</a:t>
            </a:r>
          </a:p>
          <a:p>
            <a:pPr marL="363538" lvl="2" indent="-18891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Latn-CS" sz="1800" b="1" dirty="0">
                <a:latin typeface="Arial" charset="0"/>
              </a:rPr>
              <a:t> </a:t>
            </a:r>
            <a:r>
              <a:rPr lang="x-none" sz="1800" b="1" dirty="0">
                <a:latin typeface="Arial" charset="0"/>
              </a:rPr>
              <a:t>УСНЕ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деформација усана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зечје усне - урођена деформација</a:t>
            </a:r>
          </a:p>
          <a:p>
            <a:pPr marL="1262063" lvl="5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увећање усана - хипотиреоза</a:t>
            </a:r>
          </a:p>
          <a:p>
            <a:pPr marL="1262063" lvl="5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промене на кожи и слузници усана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везикулске промене </a:t>
            </a:r>
            <a:r>
              <a:rPr lang="sr-Latn-CS" sz="1800" b="1" dirty="0">
                <a:latin typeface="Arial" charset="0"/>
              </a:rPr>
              <a:t>-</a:t>
            </a:r>
            <a:r>
              <a:rPr lang="x-none" sz="1800" b="1" dirty="0">
                <a:latin typeface="Arial" charset="0"/>
              </a:rPr>
              <a:t> </a:t>
            </a:r>
            <a:r>
              <a:rPr lang="sr-Latn-CS" sz="1800" b="1" i="1" dirty="0">
                <a:latin typeface="Arial" charset="0"/>
              </a:rPr>
              <a:t>herpes simplex</a:t>
            </a:r>
            <a:endParaRPr lang="x-none" sz="1800" b="1" i="1" dirty="0">
              <a:latin typeface="Arial" charset="0"/>
            </a:endParaRP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ангуларни стоматитис - рагаде у угловима усана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улцерације - неоплазма усана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820738" lvl="3" indent="-188913" algn="just" eaLnBrk="1" hangingPunct="1">
              <a:buClr>
                <a:srgbClr val="C00000"/>
              </a:buClr>
              <a:buFont typeface="Wingdings" pitchFamily="2" charset="2"/>
              <a:buChar char="£"/>
              <a:defRPr/>
            </a:pPr>
            <a:r>
              <a:rPr lang="sr-Latn-CS" b="1" dirty="0">
                <a:latin typeface="Arial" charset="0"/>
              </a:rPr>
              <a:t> </a:t>
            </a:r>
            <a:r>
              <a:rPr lang="x-none" b="1" dirty="0">
                <a:latin typeface="Arial" charset="0"/>
              </a:rPr>
              <a:t>ДЕСНИ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боја десни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плава обојеност десни - тровање оловом или бизмутом</a:t>
            </a:r>
          </a:p>
          <a:p>
            <a:pPr marL="1262063" lvl="5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крвављење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хеморагијски синдром: </a:t>
            </a:r>
            <a:r>
              <a:rPr lang="x-none" sz="1400" b="1" dirty="0">
                <a:latin typeface="Arial" charset="0"/>
              </a:rPr>
              <a:t>тромбоцитопенија, поремећаји коагулације крви</a:t>
            </a:r>
          </a:p>
          <a:p>
            <a:pPr marL="1262063" lvl="6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оток десни</a:t>
            </a:r>
          </a:p>
          <a:p>
            <a:pPr marL="1719263" lvl="7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запањенске промене на деснима: црвенило, оток, улцерације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000" b="1" dirty="0">
                <a:latin typeface="Arial" charset="0"/>
              </a:rPr>
              <a:t>ИНСПЕКЦИЈА УСАНА И УСНЕ ДУПЉЕ</a:t>
            </a:r>
          </a:p>
          <a:p>
            <a:pPr marL="363538" lvl="2" indent="-18891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2400" b="1" dirty="0">
                <a:latin typeface="Arial" charset="0"/>
              </a:rPr>
              <a:t>ЗУБИ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недостатак зуба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поремећај у развоју или одстрањивање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број и врста зуба који недостају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искривљеност зуба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поремећај у развоју зуба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размакнутост зуба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најчешће се среће код болесника са акромегалијом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изрецканост ивица зуба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најчешће је условљена урољеним луесом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Хутчинсонови зуби (</a:t>
            </a:r>
            <a:r>
              <a:rPr lang="sr-Latn-CS" b="1" i="1" dirty="0">
                <a:latin typeface="Arial" charset="0"/>
              </a:rPr>
              <a:t>Hutschinson</a:t>
            </a:r>
            <a:r>
              <a:rPr lang="sr-Latn-CS" b="1" dirty="0">
                <a:latin typeface="Arial" charset="0"/>
              </a:rPr>
              <a:t>)</a:t>
            </a:r>
            <a:endParaRPr lang="x-none" b="1" dirty="0">
              <a:latin typeface="Arial" charset="0"/>
            </a:endParaRP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боја зуба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пигментовани зуби - вода која садржи велике количине флуора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каријес зуба </a:t>
            </a:r>
            <a:endParaRPr lang="sr-Latn-CS" sz="1800" b="1" dirty="0">
              <a:latin typeface="Arial" charset="0"/>
            </a:endParaRP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ерозије зуба различитог степена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000" b="1" dirty="0">
                <a:latin typeface="Arial" charset="0"/>
              </a:rPr>
              <a:t>ИНСПЕКЦИЈА УСАНА И УСНЕ ДУПЉЕ</a:t>
            </a:r>
          </a:p>
          <a:p>
            <a:pPr marL="363538" lvl="2" indent="-18891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400" b="1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2000" b="1" dirty="0">
                <a:latin typeface="Arial" charset="0"/>
              </a:rPr>
              <a:t>ЈЕЗИК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величина језика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увећање језика </a:t>
            </a:r>
            <a:r>
              <a:rPr lang="sr-Latn-CS" b="1" dirty="0">
                <a:latin typeface="Arial" charset="0"/>
              </a:rPr>
              <a:t>-</a:t>
            </a:r>
            <a:r>
              <a:rPr lang="x-none" b="1" dirty="0">
                <a:latin typeface="Arial" charset="0"/>
              </a:rPr>
              <a:t> макроглосија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акромегалија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амилоидоза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смањење језика </a:t>
            </a:r>
            <a:r>
              <a:rPr lang="sr-Latn-CS" b="1" dirty="0">
                <a:latin typeface="Arial" charset="0"/>
              </a:rPr>
              <a:t>-</a:t>
            </a:r>
            <a:r>
              <a:rPr lang="x-none" b="1" dirty="0">
                <a:latin typeface="Arial" charset="0"/>
              </a:rPr>
              <a:t> микроглосија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парализа </a:t>
            </a:r>
            <a:r>
              <a:rPr lang="sr-Latn-CS" b="1" i="1" dirty="0">
                <a:latin typeface="Arial" charset="0"/>
              </a:rPr>
              <a:t>n.hypoglossus</a:t>
            </a:r>
            <a:r>
              <a:rPr lang="sr-Latn-CS" b="1" dirty="0">
                <a:latin typeface="Arial" charset="0"/>
              </a:rPr>
              <a:t>-a</a:t>
            </a:r>
            <a:endParaRPr lang="x-none" b="1" dirty="0">
              <a:latin typeface="Arial" charset="0"/>
            </a:endParaRPr>
          </a:p>
          <a:p>
            <a:pPr marL="2192338" lvl="6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62063" lvl="6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 слузница језика</a:t>
            </a:r>
          </a:p>
          <a:p>
            <a:pPr marL="1719263" lvl="7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црвенило слузнице језика</a:t>
            </a:r>
          </a:p>
          <a:p>
            <a:pPr marL="2147888" lvl="8" indent="-158750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запаљење слузнице - </a:t>
            </a:r>
            <a:r>
              <a:rPr lang="sr-Latn-CS" b="1" i="1" dirty="0">
                <a:latin typeface="Arial" charset="0"/>
              </a:rPr>
              <a:t>glositis</a:t>
            </a:r>
            <a:endParaRPr lang="x-none" b="1" i="1" dirty="0">
              <a:latin typeface="Arial" charset="0"/>
            </a:endParaRPr>
          </a:p>
          <a:p>
            <a:pPr marL="2176463" lvl="8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шарлах (малинаст језик)</a:t>
            </a:r>
          </a:p>
          <a:p>
            <a:pPr marL="2176463" lvl="8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дефицит витамина рибофлавина (кармински језик)</a:t>
            </a:r>
          </a:p>
          <a:p>
            <a:pPr marL="2605088" lvl="8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дефицит витамина ниацина (пелагра)</a:t>
            </a:r>
            <a:endParaRPr lang="x-none" sz="800" b="1" dirty="0">
              <a:latin typeface="Arial" charset="0"/>
            </a:endParaRPr>
          </a:p>
          <a:p>
            <a:pPr marL="820738" lvl="3" indent="-188913" algn="just" eaLnBrk="1" hangingPunct="1"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000" b="1" dirty="0">
                <a:latin typeface="Arial" charset="0"/>
              </a:rPr>
              <a:t>ИНСПЕКЦИЈА УСАНА И УСНЕ ДУПЉЕ</a:t>
            </a:r>
          </a:p>
          <a:p>
            <a:pPr marL="363538" lvl="2" indent="-188913" algn="just" eaLnBrk="1" hangingPunct="1">
              <a:defRPr/>
            </a:pPr>
            <a:endParaRPr lang="sr-Cyrl-CS" sz="400" b="1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2000" b="1" dirty="0">
                <a:latin typeface="Arial" charset="0"/>
              </a:rPr>
              <a:t>ЈЕЗИК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слузница језика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524000" lvl="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 површина језика</a:t>
            </a:r>
          </a:p>
          <a:p>
            <a:pPr marL="2147888" lvl="4" indent="-166688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 гладак (атрофија папила)</a:t>
            </a:r>
          </a:p>
          <a:p>
            <a:pPr marL="2605088" lvl="5" indent="-166688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мегалобластна/пернициозна анемија</a:t>
            </a:r>
          </a:p>
          <a:p>
            <a:pPr marL="2605088" lvl="5" indent="-166688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хипосидеремијска анемија (Хантеров глоситис)</a:t>
            </a:r>
          </a:p>
          <a:p>
            <a:pPr marL="2605088" lvl="5" indent="-166688" algn="just">
              <a:defRPr/>
            </a:pPr>
            <a:endParaRPr lang="x-none" sz="800" b="1" dirty="0">
              <a:latin typeface="Arial" charset="0"/>
            </a:endParaRPr>
          </a:p>
          <a:p>
            <a:pPr marL="2147888" lvl="5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сув језик</a:t>
            </a:r>
          </a:p>
          <a:p>
            <a:pPr marL="2605088" lvl="6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сув језик без набора: Сјегренов синдром</a:t>
            </a:r>
          </a:p>
          <a:p>
            <a:pPr marL="2605088" lvl="6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сув језик са наборима: изражена дехидратација</a:t>
            </a:r>
          </a:p>
          <a:p>
            <a:pPr marL="2605088" lvl="6" indent="-174625" algn="just">
              <a:defRPr/>
            </a:pPr>
            <a:endParaRPr lang="x-none" sz="800" b="1" dirty="0">
              <a:latin typeface="Arial" charset="0"/>
            </a:endParaRPr>
          </a:p>
          <a:p>
            <a:pPr marL="2147888" lvl="6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избразданост језика</a:t>
            </a:r>
          </a:p>
          <a:p>
            <a:pPr marL="2605088" lvl="7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уздужна избразданост језика - код болесника са луесном</a:t>
            </a:r>
          </a:p>
          <a:p>
            <a:pPr marL="2605088" lvl="7" indent="-174625" algn="just">
              <a:defRPr/>
            </a:pPr>
            <a:r>
              <a:rPr lang="x-none" b="1" dirty="0">
                <a:latin typeface="Arial" charset="0"/>
              </a:rPr>
              <a:t>   	инфекцијом</a:t>
            </a:r>
          </a:p>
          <a:p>
            <a:pPr marL="2605088" lvl="7" indent="-174625" algn="just">
              <a:defRPr/>
            </a:pPr>
            <a:endParaRPr lang="x-none" sz="800" b="1" dirty="0">
              <a:latin typeface="Arial" charset="0"/>
            </a:endParaRPr>
          </a:p>
          <a:p>
            <a:pPr marL="2147888" lvl="7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 улцерације</a:t>
            </a:r>
          </a:p>
          <a:p>
            <a:pPr marL="2605088" lvl="8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често се срећу код болесника са агранулоцитозом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942230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000" b="1" dirty="0">
                <a:latin typeface="Arial" charset="0"/>
              </a:rPr>
              <a:t>ИНСПЕКЦИЈА УСНЕ ДУПЉЕ</a:t>
            </a: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sz="4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СЛУЗНИЦА УСНЕ ДУПЉЕ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афтозне промене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промене су у виду неколико везикула - </a:t>
            </a:r>
            <a:r>
              <a:rPr lang="sr-Latn-CS" b="1" i="1" dirty="0">
                <a:latin typeface="Arial" charset="0"/>
              </a:rPr>
              <a:t>herpes simplex</a:t>
            </a:r>
            <a:endParaRPr lang="x-none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копликове мрље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беличасте мрље које се јављају на слузници 1-2 дана пре </a:t>
            </a:r>
          </a:p>
          <a:p>
            <a:pPr marL="1735138" lvl="5" indent="-188913" algn="just">
              <a:defRPr/>
            </a:pPr>
            <a:r>
              <a:rPr lang="x-none" b="1" dirty="0">
                <a:latin typeface="Arial" charset="0"/>
              </a:rPr>
              <a:t>   избијања морбилне оспе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пигментација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мање мрко пигментоване плоче на слузници се срећу у болесника</a:t>
            </a:r>
          </a:p>
          <a:p>
            <a:pPr marL="1735138" lvl="5" indent="-188913" algn="just">
              <a:defRPr/>
            </a:pPr>
            <a:r>
              <a:rPr lang="x-none" b="1" dirty="0">
                <a:latin typeface="Arial" charset="0"/>
              </a:rPr>
              <a:t>	са хроничном инсуфицијенцијом надбубрежних жлезда</a:t>
            </a:r>
          </a:p>
          <a:p>
            <a:pPr marL="1735138" lvl="5" indent="-188913" algn="just">
              <a:defRPr/>
            </a:pPr>
            <a:r>
              <a:rPr lang="x-none" b="1" dirty="0">
                <a:latin typeface="Arial" charset="0"/>
              </a:rPr>
              <a:t>   (адисонова болест)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крвављење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ретко се јавља - хеморагијски синдром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ЖДРЕЛО И КРАЈНИЦИ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увећање крајника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запаљенске промене (акутни тонзилофарингитис)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скоро по правилу удружене су са променама на ждрелу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хиперемија слузнице крајника и слузнице ждрела уз благ оток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беличасти или жућкасти чепићи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Перитонзиларни апсцес/ретрофаринегеални апсцес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туморске масе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најчешће се ради о лимфому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x-none" sz="2400" b="1" dirty="0">
                <a:latin typeface="Arial" charset="0"/>
              </a:rPr>
              <a:t>ПАЛПАЦИЈА ГЛАВЕ</a:t>
            </a:r>
            <a:endParaRPr lang="sr-Cyrl-CS" sz="2400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2000" b="1" dirty="0">
                <a:latin typeface="Arial" charset="0"/>
              </a:rPr>
              <a:t>ПАЛПАЦИЈА ЛОБАЊЕ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испитивање болне осетљивости</a:t>
            </a:r>
          </a:p>
          <a:p>
            <a:pPr marL="1277938" lvl="4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палпација промена које су запажене инспекцијом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облик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величина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конзистенција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покретљивост према подлози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покретљивост коже изнад њих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болна осетљивост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2000" b="1" dirty="0">
                <a:latin typeface="Arial" charset="0"/>
              </a:rPr>
              <a:t>ПАЛПАЦИЈА ЛИЦА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Валеове (</a:t>
            </a:r>
            <a:r>
              <a:rPr lang="sr-Latn-CS" sz="1800" b="1" dirty="0">
                <a:latin typeface="Arial" charset="0"/>
              </a:rPr>
              <a:t>Vallex) </a:t>
            </a:r>
            <a:r>
              <a:rPr lang="x-none" sz="1800" b="1" dirty="0">
                <a:latin typeface="Arial" charset="0"/>
              </a:rPr>
              <a:t>тачке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sr-Latn-CS" sz="1800" b="1" dirty="0">
                <a:latin typeface="Arial" charset="0"/>
              </a:rPr>
              <a:t>s</a:t>
            </a:r>
            <a:r>
              <a:rPr lang="x-none" sz="1800" b="1" dirty="0">
                <a:latin typeface="Arial" charset="0"/>
              </a:rPr>
              <a:t>ензитивне гране </a:t>
            </a:r>
            <a:r>
              <a:rPr lang="sr-Latn-CS" sz="1800" b="1" i="1" dirty="0">
                <a:latin typeface="Arial" charset="0"/>
              </a:rPr>
              <a:t>n. trigeminus-a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предео супраорбиталног отвора - </a:t>
            </a:r>
            <a:r>
              <a:rPr lang="sr-Latn-CS" b="1" i="1" dirty="0">
                <a:latin typeface="Arial" charset="0"/>
              </a:rPr>
              <a:t>n.</a:t>
            </a:r>
            <a:r>
              <a:rPr lang="x-none" b="1" i="1" dirty="0">
                <a:latin typeface="Arial" charset="0"/>
              </a:rPr>
              <a:t>о</a:t>
            </a:r>
            <a:r>
              <a:rPr lang="sr-Latn-CS" b="1" i="1" dirty="0">
                <a:latin typeface="Arial" charset="0"/>
              </a:rPr>
              <a:t>ftalmicus</a:t>
            </a:r>
            <a:endParaRPr lang="x-none" b="1" i="1" dirty="0">
              <a:latin typeface="Arial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предео инфраорбиталног отвора - </a:t>
            </a:r>
            <a:r>
              <a:rPr lang="sr-Latn-CS" b="1" dirty="0">
                <a:latin typeface="Arial" charset="0"/>
              </a:rPr>
              <a:t> </a:t>
            </a:r>
            <a:r>
              <a:rPr lang="sr-Latn-CS" b="1" i="1" dirty="0">
                <a:latin typeface="Arial" charset="0"/>
              </a:rPr>
              <a:t>n.maxilaris</a:t>
            </a:r>
            <a:endParaRPr lang="x-none" b="1" i="1" dirty="0">
              <a:latin typeface="Arial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предео отвора у који улази </a:t>
            </a:r>
            <a:r>
              <a:rPr lang="sr-Latn-CS" b="1" i="1" dirty="0">
                <a:latin typeface="Arial" charset="0"/>
              </a:rPr>
              <a:t>n.mandibularis</a:t>
            </a:r>
            <a:endParaRPr lang="x-none" b="1" i="1" dirty="0">
              <a:latin typeface="Arial" charset="0"/>
            </a:endParaRPr>
          </a:p>
          <a:p>
            <a:pPr marL="2192338" lvl="6" indent="-188913" algn="just">
              <a:defRPr/>
            </a:pPr>
            <a:endParaRPr lang="sr-Latn-CS" sz="800" b="1" i="1" dirty="0">
              <a:latin typeface="Arial" charset="0"/>
            </a:endParaRPr>
          </a:p>
          <a:p>
            <a:pPr marL="1262063" lvl="6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палпација седмог можданог живца</a:t>
            </a:r>
            <a:r>
              <a:rPr lang="x-none" sz="1800" b="1" i="1" dirty="0">
                <a:latin typeface="Arial" charset="0"/>
              </a:rPr>
              <a:t> - </a:t>
            </a:r>
            <a:r>
              <a:rPr lang="sr-Latn-CS" sz="1800" b="1" i="1" dirty="0">
                <a:latin typeface="Arial" charset="0"/>
              </a:rPr>
              <a:t>n.facialis</a:t>
            </a:r>
            <a:endParaRPr lang="x-none" sz="1800" b="1" i="1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у висини и испред отвора спољашњег ушног канала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70403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x-none" sz="2400" b="1" dirty="0">
                <a:latin typeface="Arial" charset="0"/>
              </a:rPr>
              <a:t>ПАЛПАЦИЈА ГЛАВЕ</a:t>
            </a:r>
            <a:endParaRPr lang="sr-Cyrl-CS" sz="2400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400" b="1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sz="400" b="1" dirty="0">
              <a:latin typeface="Arial" charset="0"/>
            </a:endParaRPr>
          </a:p>
          <a:p>
            <a:pPr marL="536575" lvl="3" indent="-173038" algn="just" eaLnBrk="1" hangingPunct="1">
              <a:buFont typeface="Arial" pitchFamily="34" charset="0"/>
              <a:buChar char="•"/>
              <a:defRPr/>
            </a:pPr>
            <a:r>
              <a:rPr lang="x-none" sz="2000" b="1" dirty="0">
                <a:latin typeface="Arial" charset="0"/>
              </a:rPr>
              <a:t>ПАЛПАЦИЈА ОРГАНА СМЕШТЕНИХ У ГЛАВИ</a:t>
            </a:r>
          </a:p>
          <a:p>
            <a:pPr marL="536575" lvl="3" indent="-173038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900113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ОЧИ</a:t>
            </a:r>
          </a:p>
          <a:p>
            <a:pPr marL="1262063" lvl="5" indent="-101600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испитивање интраокуларног притиска</a:t>
            </a:r>
            <a:endParaRPr lang="en-US" b="1" dirty="0">
              <a:latin typeface="Arial" charset="0"/>
            </a:endParaRPr>
          </a:p>
          <a:p>
            <a:pPr marL="1262063" lvl="5" indent="-101600" algn="just">
              <a:defRPr/>
            </a:pPr>
            <a:endParaRPr lang="x-none" sz="800" b="1" dirty="0">
              <a:latin typeface="Arial" charset="0"/>
            </a:endParaRPr>
          </a:p>
          <a:p>
            <a:pPr marL="900113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НОС И ПАРАНАЗАЛНЕ ШУПЉИНЕ</a:t>
            </a:r>
          </a:p>
          <a:p>
            <a:pPr marL="1262063" lvl="5" indent="-101600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болна осетљивост параназалних шупљина</a:t>
            </a:r>
          </a:p>
          <a:p>
            <a:pPr marL="1262063" lvl="5" indent="-101600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фронтални синуси: палпација у пределу горње ивице орбита</a:t>
            </a:r>
          </a:p>
          <a:p>
            <a:pPr marL="1262063" lvl="5" indent="-101600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максиларни синуси: палпацију у пределу горњих вилица изнад очњака</a:t>
            </a:r>
          </a:p>
          <a:p>
            <a:pPr marL="1262063" lvl="5" indent="-101600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етмодиални синуси: палпација у пределу унутрашњег угла ока и носа</a:t>
            </a:r>
            <a:endParaRPr lang="en-US" b="1" dirty="0">
              <a:latin typeface="Arial" charset="0"/>
            </a:endParaRPr>
          </a:p>
          <a:p>
            <a:pPr marL="1262063" lvl="5" indent="-101600" algn="just">
              <a:defRPr/>
            </a:pPr>
            <a:endParaRPr lang="x-none" sz="800" b="1" dirty="0">
              <a:latin typeface="Arial" charset="0"/>
            </a:endParaRPr>
          </a:p>
          <a:p>
            <a:pPr marL="900113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УШИ</a:t>
            </a:r>
          </a:p>
          <a:p>
            <a:pPr marL="1357313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ушне шкољке</a:t>
            </a:r>
          </a:p>
          <a:p>
            <a:pPr marL="1814513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испитивање болне осетљивости</a:t>
            </a:r>
          </a:p>
          <a:p>
            <a:pPr marL="1357313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трагус и антитрагус</a:t>
            </a:r>
          </a:p>
          <a:p>
            <a:pPr marL="1814513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испитивање болне осетљивости</a:t>
            </a:r>
          </a:p>
          <a:p>
            <a:pPr marL="1357313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мастоидни предео</a:t>
            </a:r>
          </a:p>
          <a:p>
            <a:pPr marL="1814513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испитивање болне осетљивости</a:t>
            </a:r>
            <a:endParaRPr lang="en-US" b="1" dirty="0">
              <a:latin typeface="Arial" charset="0"/>
            </a:endParaRPr>
          </a:p>
          <a:p>
            <a:pPr marL="1814513" lvl="6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900113" lvl="4" indent="-188913" algn="just" eaLnBrk="1" hangingPunct="1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УСТА</a:t>
            </a:r>
          </a:p>
          <a:p>
            <a:pPr marL="1357313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истискивање запаљенског  садржаја</a:t>
            </a:r>
          </a:p>
          <a:p>
            <a:pPr marL="1357313" lvl="5" indent="-188913" algn="just">
              <a:defRPr/>
            </a:pPr>
            <a:r>
              <a:rPr lang="x-none" b="1" dirty="0">
                <a:latin typeface="Arial" charset="0"/>
              </a:rPr>
              <a:t>	из Стеноновог канала паротидних </a:t>
            </a:r>
          </a:p>
          <a:p>
            <a:pPr marL="1357313" lvl="5" indent="-188913" algn="just">
              <a:defRPr/>
            </a:pPr>
            <a:r>
              <a:rPr lang="x-none" b="1" dirty="0">
                <a:latin typeface="Arial" charset="0"/>
              </a:rPr>
              <a:t>	жлезда, десни или крајника</a:t>
            </a: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x-none" sz="2400" b="1" dirty="0">
                <a:latin typeface="Arial" charset="0"/>
              </a:rPr>
              <a:t>ПЕРКУСИЈА ГЛАВЕ</a:t>
            </a:r>
            <a:endParaRPr lang="sr-Cyrl-CS" sz="2400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2000" b="1" dirty="0">
                <a:latin typeface="Arial" charset="0"/>
              </a:rPr>
              <a:t>ПЕРКУСИЈА ЛОБАЊЕ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испитивање болне осетљивости</a:t>
            </a:r>
          </a:p>
          <a:p>
            <a:pPr marL="1277938" lvl="4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2000" b="1" dirty="0">
                <a:latin typeface="Arial" charset="0"/>
              </a:rPr>
              <a:t>ПЕРКУСИЈА ЛИЦА</a:t>
            </a: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Валеове (</a:t>
            </a:r>
            <a:r>
              <a:rPr lang="sr-Latn-CS" sz="1800" b="1" dirty="0">
                <a:latin typeface="Arial" charset="0"/>
              </a:rPr>
              <a:t>Vallex) </a:t>
            </a:r>
            <a:r>
              <a:rPr lang="x-none" sz="1800" b="1" dirty="0">
                <a:latin typeface="Arial" charset="0"/>
              </a:rPr>
              <a:t>тачке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sr-Latn-CS" sz="1800" b="1" dirty="0">
                <a:latin typeface="Arial" charset="0"/>
              </a:rPr>
              <a:t>s</a:t>
            </a:r>
            <a:r>
              <a:rPr lang="x-none" sz="1800" b="1" dirty="0">
                <a:latin typeface="Arial" charset="0"/>
              </a:rPr>
              <a:t>ензитивне гране </a:t>
            </a:r>
            <a:r>
              <a:rPr lang="sr-Latn-CS" sz="1800" b="1" i="1" dirty="0">
                <a:latin typeface="Arial" charset="0"/>
              </a:rPr>
              <a:t>n. trigeminus-a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предео супраорбиталног отвора - </a:t>
            </a:r>
            <a:r>
              <a:rPr lang="sr-Latn-CS" b="1" i="1" dirty="0">
                <a:latin typeface="Arial" charset="0"/>
              </a:rPr>
              <a:t>n.</a:t>
            </a:r>
            <a:r>
              <a:rPr lang="x-none" b="1" i="1" dirty="0">
                <a:latin typeface="Arial" charset="0"/>
              </a:rPr>
              <a:t>о</a:t>
            </a:r>
            <a:r>
              <a:rPr lang="sr-Latn-CS" b="1" i="1" dirty="0">
                <a:latin typeface="Arial" charset="0"/>
              </a:rPr>
              <a:t>ftalmicus</a:t>
            </a:r>
            <a:endParaRPr lang="x-none" b="1" i="1" dirty="0">
              <a:latin typeface="Arial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предео инфраорбиталног отвора - </a:t>
            </a:r>
            <a:r>
              <a:rPr lang="sr-Latn-CS" b="1" dirty="0">
                <a:latin typeface="Arial" charset="0"/>
              </a:rPr>
              <a:t> </a:t>
            </a:r>
            <a:r>
              <a:rPr lang="sr-Latn-CS" b="1" i="1" dirty="0">
                <a:latin typeface="Arial" charset="0"/>
              </a:rPr>
              <a:t>n.maxilaris</a:t>
            </a:r>
            <a:endParaRPr lang="x-none" b="1" i="1" dirty="0">
              <a:latin typeface="Arial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предео отвора у који улази </a:t>
            </a:r>
            <a:r>
              <a:rPr lang="sr-Latn-CS" b="1" i="1" dirty="0">
                <a:latin typeface="Arial" charset="0"/>
              </a:rPr>
              <a:t>n.mandibularis</a:t>
            </a:r>
            <a:endParaRPr lang="x-none" b="1" i="1" dirty="0">
              <a:latin typeface="Arial" charset="0"/>
            </a:endParaRPr>
          </a:p>
          <a:p>
            <a:pPr marL="2192338" lvl="6" indent="-188913" algn="just">
              <a:defRPr/>
            </a:pPr>
            <a:endParaRPr lang="sr-Latn-CS" sz="800" b="1" i="1" dirty="0">
              <a:latin typeface="Arial" charset="0"/>
            </a:endParaRPr>
          </a:p>
          <a:p>
            <a:pPr marL="1262063" lvl="6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перкусија седмог можданог живца</a:t>
            </a:r>
            <a:r>
              <a:rPr lang="x-none" sz="1800" b="1" i="1" dirty="0">
                <a:latin typeface="Arial" charset="0"/>
              </a:rPr>
              <a:t> - </a:t>
            </a:r>
            <a:r>
              <a:rPr lang="sr-Latn-CS" sz="1800" b="1" i="1" dirty="0">
                <a:latin typeface="Arial" charset="0"/>
              </a:rPr>
              <a:t>n.facialis</a:t>
            </a:r>
            <a:endParaRPr lang="x-none" sz="1800" b="1" i="1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у висини и испред отвора спољашњег ушног канала</a:t>
            </a:r>
          </a:p>
          <a:p>
            <a:pPr marL="1719263" lvl="7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Хвостеков знак - код болесника са израженом хипокалцемијом</a:t>
            </a:r>
          </a:p>
          <a:p>
            <a:pPr marL="2176463" lvl="8" indent="-187325" algn="just">
              <a:buFont typeface="Arial" pitchFamily="34" charset="0"/>
              <a:buChar char="•"/>
              <a:defRPr/>
            </a:pPr>
            <a:r>
              <a:rPr lang="x-none" sz="1400" b="1" dirty="0">
                <a:latin typeface="Arial" charset="0"/>
              </a:rPr>
              <a:t>испитивач одсечним ударцем прстима руку перкутује непосредно</a:t>
            </a:r>
          </a:p>
          <a:p>
            <a:pPr marL="2176463" lvl="8" indent="-187325" algn="just">
              <a:defRPr/>
            </a:pPr>
            <a:r>
              <a:rPr lang="x-none" sz="1400" b="1" dirty="0">
                <a:latin typeface="Arial" charset="0"/>
              </a:rPr>
              <a:t>	испред отвора спољњег ушног канала, место где </a:t>
            </a:r>
            <a:r>
              <a:rPr lang="sr-Latn-CS" sz="1400" b="1" i="1" dirty="0">
                <a:latin typeface="Arial" charset="0"/>
              </a:rPr>
              <a:t>n.facialis</a:t>
            </a:r>
            <a:r>
              <a:rPr lang="x-none" sz="1400" b="1" dirty="0">
                <a:latin typeface="Arial" charset="0"/>
              </a:rPr>
              <a:t> излази</a:t>
            </a:r>
          </a:p>
          <a:p>
            <a:pPr marL="2176463" lvl="8" indent="-187325" algn="just">
              <a:defRPr/>
            </a:pPr>
            <a:r>
              <a:rPr lang="x-none" sz="1400" b="1" dirty="0">
                <a:latin typeface="Arial" charset="0"/>
              </a:rPr>
              <a:t>	испод паротидне жлезде. Повлачење угла усана навише указује да</a:t>
            </a:r>
          </a:p>
          <a:p>
            <a:pPr marL="2176463" lvl="8" indent="-187325" algn="just">
              <a:defRPr/>
            </a:pPr>
            <a:r>
              <a:rPr lang="x-none" sz="1400" b="1" dirty="0">
                <a:latin typeface="Arial" charset="0"/>
              </a:rPr>
              <a:t>	је знак позитиван</a:t>
            </a: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323850" y="2276475"/>
            <a:ext cx="88201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r>
              <a:rPr lang="en-US" altLang="en-US" sz="1800" b="1">
                <a:latin typeface="Arial" charset="0"/>
              </a:rPr>
              <a:t>		</a:t>
            </a:r>
            <a:r>
              <a:rPr lang="sr-Cyrl-CS" altLang="en-US" sz="1800" b="1">
                <a:solidFill>
                  <a:srgbClr val="000000"/>
                </a:solidFill>
              </a:rPr>
              <a:t>А. Објективни преглед болесника </a:t>
            </a:r>
          </a:p>
          <a:p>
            <a:pPr eaLnBrk="1" hangingPunct="1"/>
            <a:r>
              <a:rPr lang="sr-Cyrl-CS" altLang="en-US" sz="1800" b="1">
                <a:solidFill>
                  <a:srgbClr val="000000"/>
                </a:solidFill>
              </a:rPr>
              <a:t>		– методе физичког прегледа, редослед физичког прегледа.</a:t>
            </a:r>
          </a:p>
          <a:p>
            <a:pPr eaLnBrk="1" hangingPunct="1"/>
            <a:r>
              <a:rPr lang="en-US" altLang="en-US" sz="1800" b="1">
                <a:solidFill>
                  <a:srgbClr val="000000"/>
                </a:solidFill>
              </a:rPr>
              <a:t>		</a:t>
            </a:r>
            <a:r>
              <a:rPr lang="sr-Cyrl-CS" altLang="en-US" sz="1800" b="1" u="sng">
                <a:solidFill>
                  <a:srgbClr val="000000"/>
                </a:solidFill>
              </a:rPr>
              <a:t>Б. Општа инспекција</a:t>
            </a:r>
          </a:p>
          <a:p>
            <a:pPr eaLnBrk="1" hangingPunct="1"/>
            <a:r>
              <a:rPr lang="en-US" altLang="en-US" sz="1800" b="1">
                <a:solidFill>
                  <a:srgbClr val="000000"/>
                </a:solidFill>
              </a:rPr>
              <a:t>		</a:t>
            </a:r>
            <a:r>
              <a:rPr lang="sr-Cyrl-CS" altLang="en-US" sz="1800" b="1">
                <a:solidFill>
                  <a:srgbClr val="000000"/>
                </a:solidFill>
              </a:rPr>
              <a:t>В. Објективни преглед главе и врата</a:t>
            </a:r>
            <a:endParaRPr lang="en-US" altLang="en-US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x-none" sz="2400" b="1" dirty="0">
                <a:latin typeface="Arial" charset="0"/>
              </a:rPr>
              <a:t>ПЕРКУСИЈА ГЛАВЕ</a:t>
            </a:r>
            <a:endParaRPr lang="sr-Cyrl-CS" sz="2400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2000" b="1" dirty="0">
                <a:latin typeface="Arial" charset="0"/>
              </a:rPr>
              <a:t>ПЕРКУСИЈА ОРГАНА СМЕШТЕНИХ У ГЛАВИ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ОЧИ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перкусија се не користи у физикалном прегледу очију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1262063" lvl="5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НОС И ПАРАНАЗАЛНЕ ШУПЉИНЕ</a:t>
            </a:r>
          </a:p>
          <a:p>
            <a:pPr marL="1719263" lvl="6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испитивање постојања болне осетљивости</a:t>
            </a:r>
          </a:p>
          <a:p>
            <a:pPr marL="2176463" lvl="7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фронтални синуси: перкусија супраорбиталних предела</a:t>
            </a:r>
          </a:p>
          <a:p>
            <a:pPr marL="2176463" lvl="7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максиларни синуси: перкусија у пределу горње вилице</a:t>
            </a:r>
          </a:p>
          <a:p>
            <a:pPr marL="2176463" lvl="7" indent="-1873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етмоидални синуси: перкусија угла ока и носа</a:t>
            </a:r>
          </a:p>
          <a:p>
            <a:pPr marL="2176463" lvl="7" indent="-187325" algn="just">
              <a:defRPr/>
            </a:pPr>
            <a:endParaRPr lang="x-none" sz="800" b="1" dirty="0">
              <a:latin typeface="Arial" charset="0"/>
            </a:endParaRPr>
          </a:p>
          <a:p>
            <a:pPr marL="1262063" lvl="7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УШИ</a:t>
            </a:r>
          </a:p>
          <a:p>
            <a:pPr marL="1719263" lvl="8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испитивање постојања болне осетљивости</a:t>
            </a:r>
          </a:p>
          <a:p>
            <a:pPr marL="1719263" lvl="8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мастоидни предели </a:t>
            </a:r>
          </a:p>
          <a:p>
            <a:pPr marL="2147888" lvl="8" indent="-174625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 болна осетљивост указује на мастоидитис</a:t>
            </a:r>
          </a:p>
          <a:p>
            <a:pPr marL="1262063" lvl="8" indent="-1873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УСТА</a:t>
            </a:r>
          </a:p>
          <a:p>
            <a:pPr marL="1698625" lvl="8" indent="-174625" algn="just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 директна перкусија врхом шпатуле се користи за </a:t>
            </a:r>
          </a:p>
          <a:p>
            <a:pPr marL="1698625" lvl="8" indent="-174625" algn="just">
              <a:defRPr/>
            </a:pPr>
            <a:r>
              <a:rPr lang="x-none" sz="1800" b="1" dirty="0">
                <a:latin typeface="Arial" charset="0"/>
              </a:rPr>
              <a:t>	оцењивање болне осетљивости зуба</a:t>
            </a:r>
            <a:r>
              <a:rPr lang="en-US" sz="1800" b="1" dirty="0">
                <a:latin typeface="Arial" charset="0"/>
              </a:rPr>
              <a:t> - </a:t>
            </a:r>
            <a:r>
              <a:rPr lang="x-none" sz="1800" b="1" dirty="0">
                <a:latin typeface="Arial" charset="0"/>
              </a:rPr>
              <a:t>пулпитис</a:t>
            </a: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0" y="841375"/>
            <a:ext cx="8737600" cy="579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089025" lvl="3" algn="just" eaLnBrk="1" hangingPunct="1">
              <a:defRPr/>
            </a:pPr>
            <a:endParaRPr lang="sr-Cyrl-CS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r>
              <a:rPr lang="sr-Cyrl-CS" sz="1800" b="1" dirty="0">
                <a:latin typeface="Arial" charset="0"/>
              </a:rPr>
              <a:t>	</a:t>
            </a:r>
            <a:r>
              <a:rPr lang="sr-Cyrl-CS" sz="2800" b="1" dirty="0">
                <a:latin typeface="Arial" charset="0"/>
              </a:rPr>
              <a:t>АУСКУЛТАЦИЈА  </a:t>
            </a:r>
            <a:r>
              <a:rPr lang="x-none" sz="2800" b="1" dirty="0">
                <a:latin typeface="Arial" charset="0"/>
              </a:rPr>
              <a:t>ГЛАВЕ</a:t>
            </a:r>
            <a:endParaRPr lang="sr-Cyrl-CS" sz="2800" b="1" dirty="0">
              <a:latin typeface="Arial" charset="0"/>
            </a:endParaRPr>
          </a:p>
          <a:p>
            <a:pPr marL="363538" lvl="2" indent="-188913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2000" b="1" dirty="0">
                <a:latin typeface="Arial" charset="0"/>
              </a:rPr>
              <a:t>АУСКУЛТАЦИЈА ЛОБАЊЕ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ослушкивање шумова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артериовенске фистуле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интракранијална анеуризма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тумори мозга</a:t>
            </a:r>
          </a:p>
          <a:p>
            <a:pPr marL="1735138" lvl="5" indent="-188913" algn="just">
              <a:defRPr/>
            </a:pPr>
            <a:endParaRPr lang="x-none" sz="800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r>
              <a:rPr lang="x-none" sz="2000" b="1" dirty="0">
                <a:latin typeface="Arial" charset="0"/>
              </a:rPr>
              <a:t>АУСКУЛТАЦИЈА ЛИЦА</a:t>
            </a:r>
          </a:p>
          <a:p>
            <a:pPr marL="820738" lvl="3" indent="-188913" algn="just" eaLnBrk="1" hangingPunct="1">
              <a:defRPr/>
            </a:pPr>
            <a:endParaRPr lang="x-none" sz="800" b="1" dirty="0">
              <a:latin typeface="Arial" charset="0"/>
            </a:endParaRPr>
          </a:p>
          <a:p>
            <a:pPr marL="1277938" lvl="4" indent="-188913" algn="just" eaLnBrk="1" hangingPunct="1">
              <a:buFont typeface="Arial" pitchFamily="34" charset="0"/>
              <a:buChar char="•"/>
              <a:defRPr/>
            </a:pPr>
            <a:r>
              <a:rPr lang="x-none" sz="1800" b="1" dirty="0">
                <a:latin typeface="Arial" charset="0"/>
              </a:rPr>
              <a:t>аускултација виличних згобова</a:t>
            </a:r>
          </a:p>
          <a:p>
            <a:pPr marL="1735138" lvl="5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крепитације док болесника отвара и затвара уста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r>
              <a:rPr lang="x-none" b="1" dirty="0">
                <a:latin typeface="Arial" charset="0"/>
              </a:rPr>
              <a:t>реуматоидни артритис</a:t>
            </a:r>
          </a:p>
          <a:p>
            <a:pPr marL="2192338" lvl="6" indent="-188913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2192338" lvl="6" indent="-188913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1719263" lvl="7" indent="-187325" algn="just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x-none" b="1" dirty="0">
              <a:latin typeface="Arial" charset="0"/>
            </a:endParaRPr>
          </a:p>
          <a:p>
            <a:pPr marL="820738" lvl="3" indent="-188913" algn="just" eaLnBrk="1" hangingPunct="1">
              <a:buFont typeface="Arial" pitchFamily="34" charset="0"/>
              <a:buChar char="•"/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ChangeArrowheads="1"/>
          </p:cNvSpPr>
          <p:nvPr/>
        </p:nvSpPr>
        <p:spPr bwMode="auto">
          <a:xfrm>
            <a:off x="323850" y="2276475"/>
            <a:ext cx="88201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r>
              <a:rPr lang="en-US" altLang="en-US" sz="1800" b="1">
                <a:latin typeface="Arial" charset="0"/>
              </a:rPr>
              <a:t>		</a:t>
            </a:r>
            <a:r>
              <a:rPr lang="sr-Cyrl-CS" altLang="en-US" sz="1800" b="1">
                <a:solidFill>
                  <a:srgbClr val="000000"/>
                </a:solidFill>
              </a:rPr>
              <a:t>А. Објективни преглед болесника </a:t>
            </a:r>
          </a:p>
          <a:p>
            <a:pPr eaLnBrk="1" hangingPunct="1"/>
            <a:r>
              <a:rPr lang="sr-Cyrl-CS" altLang="en-US" sz="1800" b="1">
                <a:solidFill>
                  <a:srgbClr val="000000"/>
                </a:solidFill>
              </a:rPr>
              <a:t>		– методе физичког прегледа, редослед физичког прегледа.</a:t>
            </a:r>
          </a:p>
          <a:p>
            <a:pPr eaLnBrk="1" hangingPunct="1"/>
            <a:r>
              <a:rPr lang="en-US" altLang="en-US" sz="1800" b="1">
                <a:solidFill>
                  <a:srgbClr val="000000"/>
                </a:solidFill>
              </a:rPr>
              <a:t>		</a:t>
            </a:r>
            <a:r>
              <a:rPr lang="sr-Cyrl-CS" altLang="en-US" sz="1800" b="1">
                <a:solidFill>
                  <a:srgbClr val="000000"/>
                </a:solidFill>
              </a:rPr>
              <a:t>Б. Општа инспекција</a:t>
            </a:r>
          </a:p>
          <a:p>
            <a:pPr eaLnBrk="1" hangingPunct="1"/>
            <a:r>
              <a:rPr lang="en-US" altLang="en-US" sz="1800" b="1">
                <a:solidFill>
                  <a:srgbClr val="000000"/>
                </a:solidFill>
              </a:rPr>
              <a:t>		</a:t>
            </a:r>
            <a:r>
              <a:rPr lang="sr-Cyrl-CS" altLang="en-US" sz="1800" b="1" u="sng">
                <a:solidFill>
                  <a:srgbClr val="000000"/>
                </a:solidFill>
              </a:rPr>
              <a:t>В. Објективни преглед</a:t>
            </a:r>
            <a:r>
              <a:rPr lang="sr-Cyrl-CS" altLang="en-US" sz="1800" b="1">
                <a:solidFill>
                  <a:srgbClr val="000000"/>
                </a:solidFill>
              </a:rPr>
              <a:t> главе и </a:t>
            </a:r>
            <a:r>
              <a:rPr lang="sr-Cyrl-CS" altLang="en-US" sz="1800" b="1" u="sng">
                <a:solidFill>
                  <a:srgbClr val="000000"/>
                </a:solidFill>
              </a:rPr>
              <a:t>врата</a:t>
            </a:r>
            <a:endParaRPr lang="en-US" altLang="en-US" sz="1800" b="1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9"/>
          <p:cNvSpPr>
            <a:spLocks noChangeArrowheads="1"/>
          </p:cNvSpPr>
          <p:nvPr/>
        </p:nvSpPr>
        <p:spPr bwMode="auto">
          <a:xfrm>
            <a:off x="203200" y="871538"/>
            <a:ext cx="8737600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 b="1">
                <a:latin typeface="Arial" charset="0"/>
              </a:rPr>
              <a:t> </a:t>
            </a:r>
            <a:r>
              <a:rPr lang="sr-Cyrl-CS" altLang="en-US" b="1">
                <a:latin typeface="Arial" charset="0"/>
              </a:rPr>
              <a:t>ОСНОВНИ АНАТОМО-ТОПОГРАФСКИ ОДНОСИ ВРАТА</a:t>
            </a:r>
            <a:endParaRPr lang="sr-Latn-CS" altLang="en-US" b="1">
              <a:latin typeface="Arial" charset="0"/>
            </a:endParaRPr>
          </a:p>
          <a:p>
            <a:pPr algn="just" eaLnBrk="1" hangingPunct="1"/>
            <a:endParaRPr lang="sr-Cyrl-CS" altLang="en-US" b="1">
              <a:latin typeface="Arial" charset="0"/>
            </a:endParaRPr>
          </a:p>
          <a:p>
            <a:pPr algn="just" eaLnBrk="1" hangingPunct="1"/>
            <a:endParaRPr lang="sr-Cyrl-CS" altLang="en-US" b="1">
              <a:latin typeface="Arial" charset="0"/>
            </a:endParaRPr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b="1">
                <a:latin typeface="Arial" charset="0"/>
              </a:rPr>
              <a:t> ТОПОГРАФСКИ ПРЕДЕЛИ ВРАТА</a:t>
            </a:r>
            <a:endParaRPr lang="sr-Latn-CS" altLang="en-US" b="1">
              <a:latin typeface="Arial" charset="0"/>
            </a:endParaRPr>
          </a:p>
          <a:p>
            <a:pPr marL="174625" lvl="1" algn="just" eaLnBrk="1" hangingPunct="1"/>
            <a:endParaRPr lang="sr-Cyrl-CS" altLang="en-US" b="1">
              <a:latin typeface="Arial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>
                <a:latin typeface="Arial" charset="0"/>
              </a:rPr>
              <a:t> ПРЕДЊИ ПРЕДЕО ВРАТА </a:t>
            </a:r>
            <a:r>
              <a:rPr lang="sr-Latn-CS" altLang="en-US" b="1">
                <a:latin typeface="Arial" charset="0"/>
              </a:rPr>
              <a:t>(</a:t>
            </a:r>
            <a:r>
              <a:rPr lang="sr-Latn-CS" altLang="en-US" b="1" i="1">
                <a:latin typeface="Arial" charset="0"/>
              </a:rPr>
              <a:t>regio colli anterior</a:t>
            </a:r>
            <a:r>
              <a:rPr lang="sr-Latn-CS" altLang="en-US" b="1">
                <a:latin typeface="Arial" charset="0"/>
              </a:rPr>
              <a:t>)</a:t>
            </a:r>
          </a:p>
          <a:p>
            <a:pPr marL="631825" lvl="2" algn="just" eaLnBrk="1" hangingPunct="1"/>
            <a:endParaRPr lang="sr-Cyrl-CS" altLang="en-US" b="1">
              <a:latin typeface="Arial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>
                <a:latin typeface="Arial" charset="0"/>
              </a:rPr>
              <a:t> СРЕДЊИ ПРЕДЕО ВРАТА</a:t>
            </a:r>
            <a:r>
              <a:rPr lang="sr-Latn-CS" altLang="en-US" b="1">
                <a:latin typeface="Arial" charset="0"/>
              </a:rPr>
              <a:t> (</a:t>
            </a:r>
            <a:r>
              <a:rPr lang="sr-Latn-CS" altLang="en-US" b="1" i="1">
                <a:latin typeface="Arial" charset="0"/>
              </a:rPr>
              <a:t>regio colli media</a:t>
            </a:r>
            <a:r>
              <a:rPr lang="sr-Latn-CS" altLang="en-US" b="1">
                <a:latin typeface="Arial" charset="0"/>
              </a:rPr>
              <a:t>)</a:t>
            </a:r>
          </a:p>
          <a:p>
            <a:pPr marL="631825" lvl="2" algn="just" eaLnBrk="1" hangingPunct="1"/>
            <a:endParaRPr lang="sr-Latn-CS" altLang="en-US" b="1">
              <a:latin typeface="Arial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b="1">
                <a:latin typeface="Arial" charset="0"/>
              </a:rPr>
              <a:t> БОЧНИ ПРЕДЕО </a:t>
            </a:r>
            <a:r>
              <a:rPr lang="sr-Latn-CS" altLang="en-US" b="1" i="1">
                <a:latin typeface="Arial" charset="0"/>
              </a:rPr>
              <a:t>ВРАТА(regio colli lateralis</a:t>
            </a:r>
            <a:r>
              <a:rPr lang="sr-Latn-CS" altLang="en-US" b="1">
                <a:latin typeface="Arial" charset="0"/>
              </a:rPr>
              <a:t>)</a:t>
            </a:r>
          </a:p>
          <a:p>
            <a:pPr marL="631825" lvl="2" algn="just" eaLnBrk="1" hangingPunct="1"/>
            <a:endParaRPr lang="sr-Latn-CS" altLang="en-US" b="1">
              <a:latin typeface="Arial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b="1">
                <a:latin typeface="Arial" charset="0"/>
              </a:rPr>
              <a:t> СТЕРНОКЛЕИДОМАТСОИДНИ ПРЕДЕО (</a:t>
            </a:r>
            <a:r>
              <a:rPr lang="sr-Latn-CS" altLang="en-US" b="1" i="1">
                <a:latin typeface="Arial" charset="0"/>
              </a:rPr>
              <a:t>regio sternocleidomastoidea</a:t>
            </a:r>
            <a:r>
              <a:rPr lang="sr-Latn-CS" altLang="en-US" b="1">
                <a:latin typeface="Arial" charset="0"/>
              </a:rPr>
              <a:t>)</a:t>
            </a:r>
          </a:p>
          <a:p>
            <a:pPr marL="631825" lvl="2" algn="just" eaLnBrk="1" hangingPunct="1"/>
            <a:endParaRPr lang="sr-Latn-CS" altLang="en-US" b="1">
              <a:latin typeface="Arial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Latn-CS" altLang="en-US" b="1">
                <a:latin typeface="Arial" charset="0"/>
              </a:rPr>
              <a:t> НАТКЉУЧНИ ПРЕДЕО ВРАТА (</a:t>
            </a:r>
            <a:r>
              <a:rPr lang="sr-Latn-CS" altLang="en-US" b="1" i="1">
                <a:latin typeface="Arial" charset="0"/>
              </a:rPr>
              <a:t>regio colli supraclavicularis</a:t>
            </a:r>
            <a:r>
              <a:rPr lang="sr-Latn-CS" altLang="en-US" b="1">
                <a:latin typeface="Arial" charset="0"/>
              </a:rPr>
              <a:t>)</a:t>
            </a:r>
          </a:p>
          <a:p>
            <a:pPr marL="631825" lvl="2" algn="just" eaLnBrk="1" hangingPunct="1"/>
            <a:endParaRPr lang="sr-Cyrl-CS" altLang="en-US" b="1">
              <a:latin typeface="Arial" charset="0"/>
            </a:endParaRP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>
                <a:latin typeface="Arial" charset="0"/>
              </a:rPr>
              <a:t> ЗАДЊИ ПРЕДЕО ВРАТА</a:t>
            </a:r>
            <a:r>
              <a:rPr lang="sr-Latn-CS" altLang="en-US" b="1">
                <a:latin typeface="Arial" charset="0"/>
              </a:rPr>
              <a:t> (</a:t>
            </a:r>
            <a:r>
              <a:rPr lang="sr-Latn-CS" altLang="en-US" b="1" i="1">
                <a:latin typeface="Arial" charset="0"/>
              </a:rPr>
              <a:t>regio colli dorsalis</a:t>
            </a:r>
            <a:r>
              <a:rPr lang="sr-Latn-CS" altLang="en-US" b="1">
                <a:latin typeface="Arial" charset="0"/>
              </a:rPr>
              <a:t>)</a:t>
            </a:r>
          </a:p>
          <a:p>
            <a:pPr marL="631825" lvl="2" algn="just" eaLnBrk="1" hangingPunct="1"/>
            <a:endParaRPr lang="sr-Latn-CS" altLang="en-US" b="1">
              <a:latin typeface="Arial" charset="0"/>
            </a:endParaRPr>
          </a:p>
          <a:p>
            <a:pPr marL="631825" lvl="2" algn="just" eaLnBrk="1" hangingPunct="1"/>
            <a:endParaRPr lang="sr-Latn-CS" altLang="en-US" b="1">
              <a:latin typeface="Arial" charset="0"/>
            </a:endParaRPr>
          </a:p>
          <a:p>
            <a:pPr marL="631825" lvl="2" algn="just" eaLnBrk="1" hangingPunct="1"/>
            <a:endParaRPr lang="sr-Latn-CS" altLang="en-US" b="1">
              <a:latin typeface="Arial" charset="0"/>
            </a:endParaRPr>
          </a:p>
          <a:p>
            <a:pPr marL="631825" lvl="2" algn="just" eaLnBrk="1" hangingPunct="1"/>
            <a:endParaRPr lang="sr-Latn-CS" altLang="en-US" b="1">
              <a:latin typeface="Arial" charset="0"/>
            </a:endParaRPr>
          </a:p>
          <a:p>
            <a:pPr marL="631825" lvl="2" algn="just" eaLnBrk="1" hangingPunct="1"/>
            <a:endParaRPr lang="sr-Cyrl-CS" altLang="en-US" sz="1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9"/>
          <p:cNvSpPr>
            <a:spLocks noChangeArrowheads="1"/>
          </p:cNvSpPr>
          <p:nvPr/>
        </p:nvSpPr>
        <p:spPr bwMode="auto">
          <a:xfrm>
            <a:off x="203200" y="871538"/>
            <a:ext cx="8737600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 b="1">
                <a:latin typeface="Arial" charset="0"/>
              </a:rPr>
              <a:t> </a:t>
            </a:r>
            <a:r>
              <a:rPr lang="sr-Latn-CS" altLang="en-US" b="1"/>
              <a:t>ИНСПЕКЦИЈА ВРАТА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b="1"/>
              <a:t> ОБЛИК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цилиндрчан</a:t>
            </a:r>
          </a:p>
          <a:p>
            <a:pPr marL="631825" lvl="2" algn="just" eaLnBrk="1" hangingPunct="1"/>
            <a:endParaRPr lang="sr-Cyrl-CS" altLang="en-US" b="1"/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b="1"/>
              <a:t> ПОКРЕТЉИВОСТ</a:t>
            </a:r>
          </a:p>
          <a:p>
            <a:pPr marL="174625" lvl="1" algn="just" eaLnBrk="1" hangingPunct="1"/>
            <a:endParaRPr lang="sr-Cyrl-CS" altLang="en-US" b="1"/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b="1"/>
              <a:t> ОСОБИНЕ КОЖЕ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промене на кожи: локализација и особине</a:t>
            </a:r>
          </a:p>
          <a:p>
            <a:pPr marL="631825" lvl="2" algn="just" eaLnBrk="1" hangingPunct="1"/>
            <a:endParaRPr lang="sr-Cyrl-CS" altLang="en-US" b="1"/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b="1"/>
              <a:t> ОРГАНИ СМЕШТЕНИ У ВРАТУ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ШТИТАСТА ЖЛЕЗДА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величина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облик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симетричност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ГРКЉАН И ДУШНИК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покретљивост ларинкса (гркљана) и </a:t>
            </a:r>
          </a:p>
          <a:p>
            <a:pPr marL="1089025" lvl="3" algn="just" eaLnBrk="1" hangingPunct="1"/>
            <a:r>
              <a:rPr lang="sr-Cyrl-CS" altLang="en-US" b="1"/>
              <a:t>  трахеје (душника)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ЛИМФНЕ ЖЛЕЗДЕ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КРВНИ СУДОВИ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набреклост вена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видљивост пулзација артерија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9"/>
          <p:cNvSpPr>
            <a:spLocks noChangeArrowheads="1"/>
          </p:cNvSpPr>
          <p:nvPr/>
        </p:nvSpPr>
        <p:spPr bwMode="auto">
          <a:xfrm>
            <a:off x="203200" y="871538"/>
            <a:ext cx="8737600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sz="2000" b="1">
                <a:latin typeface="Arial" charset="0"/>
              </a:rPr>
              <a:t> </a:t>
            </a:r>
            <a:r>
              <a:rPr lang="sr-Latn-CS" altLang="en-US" b="1"/>
              <a:t>ИНСПЕКЦИЈА ВРАТА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b="1"/>
              <a:t> СИМТЕРИЧНОСТ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појава разних тумефакција на врату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једнострано увећање лимфних ћлезда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несиметрично увећање штитасте жлезде</a:t>
            </a:r>
          </a:p>
          <a:p>
            <a:pPr marL="631825" lvl="2" algn="just" eaLnBrk="1" hangingPunct="1"/>
            <a:endParaRPr lang="sr-Cyrl-CS" altLang="en-US" b="1"/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b="1"/>
              <a:t> ОБЛИК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хиперстенична конституција: дебео и кратак врат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хипостенична/астенична конституција: танак и дугачак врат</a:t>
            </a:r>
          </a:p>
          <a:p>
            <a:pPr marL="631825" lvl="2" algn="just" eaLnBrk="1" hangingPunct="1"/>
            <a:endParaRPr lang="sr-Cyrl-CS" altLang="en-US" b="1"/>
          </a:p>
          <a:p>
            <a:pPr marL="174625" lvl="1" algn="just" eaLnBrk="1" hangingPunct="1">
              <a:buFont typeface="Arial" charset="0"/>
              <a:buChar char="•"/>
            </a:pPr>
            <a:r>
              <a:rPr lang="sr-Cyrl-CS" altLang="en-US" b="1"/>
              <a:t> ПОКРЕТЉИВОСТ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искривљеност врата (тортиколис)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искривљеност на једну страну, према оболелим мишићима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обољење стерноклеиодмастоидног и трапезоидног мишића</a:t>
            </a:r>
          </a:p>
          <a:p>
            <a:pPr marL="631825" lvl="2" algn="just" eaLnBrk="1" hangingPunct="1">
              <a:buFontTx/>
              <a:buChar char="•"/>
            </a:pPr>
            <a:r>
              <a:rPr lang="sr-Cyrl-CS" altLang="en-US" b="1"/>
              <a:t> потпуна укоченост врата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запаљенска и дегенеративна обољења вратног дела кичменог стуба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тежак менингитис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тетанус (врат укочен а глава забачена уназад-опистотонус)</a:t>
            </a:r>
          </a:p>
          <a:p>
            <a:pPr marL="1089025" lvl="3" algn="just" eaLnBrk="1" hangingPunct="1">
              <a:buFont typeface="Arial" charset="0"/>
              <a:buChar char="•"/>
            </a:pPr>
            <a:r>
              <a:rPr lang="sr-Cyrl-CS" altLang="en-US" b="1"/>
              <a:t> интракранијално крварење</a:t>
            </a:r>
          </a:p>
          <a:p>
            <a:pPr marL="1089025" lvl="3" algn="just" eaLnBrk="1" hangingPunct="1">
              <a:buFont typeface="Arial" charset="0"/>
              <a:buChar char="•"/>
            </a:pPr>
            <a:endParaRPr lang="sr-Cyrl-CS" altLang="en-US" b="1"/>
          </a:p>
          <a:p>
            <a:pPr marL="1089025" lvl="3" algn="just" eaLnBrk="1" hangingPunct="1">
              <a:buFont typeface="Arial" charset="0"/>
              <a:buChar char="•"/>
            </a:pPr>
            <a:endParaRPr lang="sr-Cyrl-CS" altLang="en-US" b="1">
              <a:latin typeface="Arial" charset="0"/>
            </a:endParaRPr>
          </a:p>
          <a:p>
            <a:pPr marL="1089025" lvl="3" algn="just" eaLnBrk="1" hangingPunct="1">
              <a:buFont typeface="Arial" charset="0"/>
              <a:buChar char="•"/>
            </a:pPr>
            <a:endParaRPr lang="sr-Cyrl-CS" altLang="en-US" b="1">
              <a:latin typeface="Arial" charset="0"/>
            </a:endParaRPr>
          </a:p>
          <a:p>
            <a:pPr marL="174625" lvl="1" algn="just" eaLnBrk="1" hangingPunct="1"/>
            <a:endParaRPr lang="sr-Cyrl-CS" altLang="en-US" sz="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2" y="870857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 </a:t>
            </a:r>
            <a:r>
              <a:rPr lang="x-none" sz="2000" b="1" dirty="0">
                <a:latin typeface="Arial" charset="0"/>
              </a:rPr>
              <a:t>ИНСПЕКЦИЈА ВРАТА</a:t>
            </a:r>
            <a:endParaRPr lang="sr-Latn-CS" sz="2000" b="1" dirty="0">
              <a:latin typeface="Arial" charset="0"/>
            </a:endParaRPr>
          </a:p>
          <a:p>
            <a:pPr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4625" lvl="1" algn="just" eaLnBrk="1" hangingPunct="1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ОСОБИНЕ КОЖЕ</a:t>
            </a:r>
          </a:p>
          <a:p>
            <a:pPr marL="631825" lvl="2" algn="just" eaLnBrk="1" hangingPunct="1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фистуле и ожиљци</a:t>
            </a:r>
          </a:p>
          <a:p>
            <a:pPr marL="1089025" lvl="3" algn="just" eaLnBrk="1" hangingPunct="1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туберкулоза лимфних жлезда врата</a:t>
            </a:r>
          </a:p>
          <a:p>
            <a:pPr marL="631825" lvl="2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174625" lvl="1" algn="just" eaLnBrk="1" hangingPunct="1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</a:t>
            </a:r>
            <a:r>
              <a:rPr lang="sr-Cyrl-CS" sz="1800" b="1" dirty="0">
                <a:latin typeface="Arial" charset="0"/>
              </a:rPr>
              <a:t>ОРГАНИ СМЕШТЕНИ У ВРАТУ</a:t>
            </a:r>
          </a:p>
          <a:p>
            <a:pPr marL="174625" lvl="1" algn="just" eaLnBrk="1" hangingPunct="1">
              <a:defRPr/>
            </a:pPr>
            <a:endParaRPr lang="sr-Cyrl-CS" sz="800" b="1" dirty="0">
              <a:latin typeface="Arial" charset="0"/>
            </a:endParaRPr>
          </a:p>
          <a:p>
            <a:pPr marL="631825" lvl="2" algn="just" eaLnBrk="1" hangingPunct="1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ШТИТАСТА ЖЛЕЗДА</a:t>
            </a:r>
          </a:p>
          <a:p>
            <a:pPr marL="1089025" lvl="3" algn="just" eaLnBrk="1" hangingPunct="1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увећање штитсте жлезде - струма</a:t>
            </a:r>
          </a:p>
          <a:p>
            <a:pPr marL="1546225" lvl="4" algn="just" eaLnBrk="1" hangingPunct="1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ретростернална струма</a:t>
            </a:r>
          </a:p>
          <a:p>
            <a:pPr marL="2003425" lvl="5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увећање штитсте жлезде које је локализовано иза стернума</a:t>
            </a:r>
          </a:p>
          <a:p>
            <a:pPr marL="2003425" lvl="5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Пембертонов знак</a:t>
            </a:r>
          </a:p>
          <a:p>
            <a:pPr marL="2460625" lvl="6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болесник подигне руке изнад главе, при чему вене врата</a:t>
            </a:r>
          </a:p>
          <a:p>
            <a:pPr marL="2460625" lvl="6" algn="just">
              <a:defRPr/>
            </a:pPr>
            <a:r>
              <a:rPr lang="sr-Cyrl-CS" b="1" dirty="0">
                <a:latin typeface="Arial" charset="0"/>
              </a:rPr>
              <a:t>  набрекну а фоса југуларис се попуни</a:t>
            </a:r>
          </a:p>
          <a:p>
            <a:pPr marL="1546225" lvl="4" algn="just" eaLnBrk="1" hangingPunct="1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дифузна струма</a:t>
            </a:r>
          </a:p>
          <a:p>
            <a:pPr marL="2003425" lvl="5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хипотиреоза/хипертиреоза</a:t>
            </a:r>
          </a:p>
          <a:p>
            <a:pPr marL="1546225" lvl="4" algn="just" eaLnBrk="1" hangingPunct="1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нодозна струма</a:t>
            </a:r>
          </a:p>
          <a:p>
            <a:pPr marL="2003425" lvl="5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аденом или тумор штитсте жлезде</a:t>
            </a:r>
          </a:p>
          <a:p>
            <a:pPr marL="2003425" lvl="5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2003425" lvl="5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2003425" lvl="5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87327" y="842282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 </a:t>
            </a:r>
            <a:r>
              <a:rPr lang="x-none" sz="2000" b="1" dirty="0">
                <a:latin typeface="Arial" charset="0"/>
              </a:rPr>
              <a:t>ИНСПЕКЦИЈА ВРАТА</a:t>
            </a:r>
            <a:endParaRPr lang="sr-Latn-CS" sz="2000" b="1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ГРКЉАН И ДУШНИК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помереност гркљана и душника из средишњег положаја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плеурални излив помера медијастинум и трахеју на супротну </a:t>
            </a:r>
          </a:p>
          <a:p>
            <a:pPr marL="1625600" lvl="7" indent="-87313" algn="just">
              <a:tabLst>
                <a:tab pos="1614488" algn="l"/>
              </a:tabLst>
              <a:defRPr/>
            </a:pPr>
            <a:r>
              <a:rPr lang="sr-Cyrl-CS" b="1" dirty="0">
                <a:latin typeface="Arial" charset="0"/>
              </a:rPr>
              <a:t>   страну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опструкција или колапс плућа повлаче медијастинум, па </a:t>
            </a:r>
          </a:p>
          <a:p>
            <a:pPr marL="1703388" lvl="7" indent="-165100" algn="just">
              <a:defRPr/>
            </a:pPr>
            <a:r>
              <a:rPr lang="sr-Cyrl-CS" b="1" dirty="0">
                <a:latin typeface="Arial" charset="0"/>
              </a:rPr>
              <a:t>	и гркљан на болесну страну </a:t>
            </a:r>
          </a:p>
          <a:p>
            <a:pPr marL="1625600" lvl="7" indent="-87313" algn="just">
              <a:defRPr/>
            </a:pPr>
            <a:endParaRPr lang="sr-Cyrl-CS" sz="800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повремени покрети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анеуризма нисходног дела лука аорте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карцином левог бронха који је захватио лук аорте</a:t>
            </a:r>
          </a:p>
          <a:p>
            <a:pPr marL="1703388" lvl="7" indent="-165100" algn="just">
              <a:defRPr/>
            </a:pPr>
            <a:endParaRPr lang="sr-Cyrl-CS" sz="800" b="1" dirty="0">
              <a:latin typeface="Arial" charset="0"/>
            </a:endParaRPr>
          </a:p>
          <a:p>
            <a:pPr marL="711200" lvl="7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ЛИМФНЕ ЖЛЕЗДЕ ВРАТА</a:t>
            </a:r>
          </a:p>
          <a:p>
            <a:pPr marL="1168400" lvl="8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једнострано или обострано увећање лимфних жлезда</a:t>
            </a:r>
          </a:p>
          <a:p>
            <a:pPr marL="1524000" lvl="8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лимфопролиферативне болести (лимфоми)</a:t>
            </a:r>
          </a:p>
          <a:p>
            <a:pPr marL="1524000" lvl="8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једнострано увећање - Хочкинов лимфом</a:t>
            </a:r>
          </a:p>
          <a:p>
            <a:pPr marL="1168400" lvl="8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увећање лимфне жлезде у левој наткључној јами-последица </a:t>
            </a:r>
          </a:p>
          <a:p>
            <a:pPr marL="1168400" lvl="8" indent="-87313" algn="just">
              <a:defRPr/>
            </a:pPr>
            <a:r>
              <a:rPr lang="sr-Cyrl-CS" b="1" dirty="0">
                <a:latin typeface="Arial" charset="0"/>
              </a:rPr>
              <a:t>   метастаза карцинома желуца (Вирховљева жлезда)</a:t>
            </a:r>
          </a:p>
          <a:p>
            <a:pPr marL="1168400" lvl="8" indent="-87313" algn="just">
              <a:defRPr/>
            </a:pPr>
            <a:endParaRPr lang="sr-Cyrl-CS" b="1" dirty="0">
              <a:latin typeface="Arial" charset="0"/>
            </a:endParaRPr>
          </a:p>
          <a:p>
            <a:pPr marL="1168400" lvl="8" indent="-87313" algn="just">
              <a:defRPr/>
            </a:pPr>
            <a:endParaRPr lang="sr-Cyrl-CS" b="1" dirty="0">
              <a:latin typeface="Arial" charset="0"/>
            </a:endParaRPr>
          </a:p>
          <a:p>
            <a:pPr marL="1168400" lvl="8" indent="-87313" algn="just">
              <a:defRPr/>
            </a:pPr>
            <a:endParaRPr lang="sr-Cyrl-CS" b="1" dirty="0">
              <a:latin typeface="Arial" charset="0"/>
            </a:endParaRPr>
          </a:p>
          <a:p>
            <a:pPr marL="1168400" lvl="8" indent="-87313" algn="just"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2" y="870857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 </a:t>
            </a:r>
            <a:r>
              <a:rPr lang="x-none" sz="2000" b="1" dirty="0">
                <a:latin typeface="Arial" charset="0"/>
              </a:rPr>
              <a:t>ИНСПЕКЦИЈА ВРАТА</a:t>
            </a:r>
            <a:endParaRPr lang="sr-Latn-CS" sz="2000" b="1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КРВНИ СУДОВИ ВРАТА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АРТЕРИЈЕ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пулзације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аортна инсуфицијенција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анеуризме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анеуризма каротидне артерије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тумор каротидног синуса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ВЕНЕ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набреклост вена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синдром горње шупље вене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срчана инсуфицијенција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пулзације вена</a:t>
            </a:r>
          </a:p>
          <a:p>
            <a:pPr marL="2082800" lvl="8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хепато-југуларни рефлукс</a:t>
            </a:r>
          </a:p>
          <a:p>
            <a:pPr marL="2336800" lvl="8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инсуфицијенција десног срца</a:t>
            </a:r>
          </a:p>
          <a:p>
            <a:pPr marL="2336800" lvl="8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притиском са обе руке на горњи део трбуха, у пределу</a:t>
            </a:r>
          </a:p>
          <a:p>
            <a:pPr marL="2336800" lvl="8" algn="just">
              <a:defRPr/>
            </a:pPr>
            <a:r>
              <a:rPr lang="sr-Cyrl-CS" b="1" dirty="0">
                <a:latin typeface="Arial" charset="0"/>
              </a:rPr>
              <a:t>  јетре појачава набреклост југуларних вена и њихове</a:t>
            </a:r>
          </a:p>
          <a:p>
            <a:pPr marL="2336800" lvl="8" algn="just">
              <a:defRPr/>
            </a:pPr>
            <a:r>
              <a:rPr lang="sr-Cyrl-CS" b="1" dirty="0">
                <a:latin typeface="Arial" charset="0"/>
              </a:rPr>
              <a:t>  пулзације</a:t>
            </a:r>
          </a:p>
          <a:p>
            <a:pPr marL="1168400" lvl="8" indent="-87313" algn="just">
              <a:defRPr/>
            </a:pPr>
            <a:endParaRPr lang="sr-Cyrl-CS" b="1" dirty="0">
              <a:latin typeface="Arial" charset="0"/>
            </a:endParaRPr>
          </a:p>
          <a:p>
            <a:pPr marL="1168400" lvl="8" indent="-87313" algn="just">
              <a:defRPr/>
            </a:pPr>
            <a:endParaRPr lang="sr-Cyrl-CS" b="1" dirty="0">
              <a:latin typeface="Arial" charset="0"/>
            </a:endParaRPr>
          </a:p>
          <a:p>
            <a:pPr marL="1168400" lvl="8" indent="-87313" algn="just"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03202" y="870857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 ПАЛПАЦИЈА ВРАТА</a:t>
            </a:r>
            <a:endParaRPr lang="sr-Latn-CS" sz="2000" b="1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КОЖА ВРАТА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промене коже које се запажају инспекцијом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величина, облик, чврстина, покретљивост, однос са кожом,</a:t>
            </a:r>
          </a:p>
          <a:p>
            <a:pPr marL="1168400" lvl="6" indent="-87313" algn="just">
              <a:defRPr/>
            </a:pPr>
            <a:r>
              <a:rPr lang="sr-Cyrl-CS" b="1" dirty="0">
                <a:latin typeface="Arial" charset="0"/>
              </a:rPr>
              <a:t>  болна осетљивост, температура и боја коже изнад њих</a:t>
            </a:r>
          </a:p>
          <a:p>
            <a:pPr marL="1168400" lvl="6" indent="-87313" algn="just">
              <a:defRPr/>
            </a:pPr>
            <a:endParaRPr lang="sr-Cyrl-CS" sz="800" b="1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ВРАТНИ ДЕО КИЧМЕНОГ СТУБА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палпација спиналних наставака вратних пршљенова</a:t>
            </a:r>
          </a:p>
          <a:p>
            <a:pPr marL="1168400" lvl="6" indent="-87313" algn="just">
              <a:defRPr/>
            </a:pPr>
            <a:endParaRPr lang="sr-Cyrl-CS" sz="800" b="1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ШТИТАСТА ЖЛЕЗДА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палпација увећане штитасте жлезде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конзистенција (чврстина)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површина</a:t>
            </a:r>
          </a:p>
          <a:p>
            <a:pPr marL="1625600" lvl="7" indent="-87313" algn="just">
              <a:defRPr/>
            </a:pPr>
            <a:endParaRPr lang="sr-Cyrl-CS" sz="800" b="1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ГРКЉАН И ДУШНИК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утврђивање промене положаја гркљана и душника</a:t>
            </a:r>
          </a:p>
          <a:p>
            <a:pPr marL="711200" lvl="5" indent="-87313" algn="just">
              <a:defRPr/>
            </a:pPr>
            <a:endParaRPr lang="sr-Cyrl-CS" sz="800" b="1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ЛИМФНЕ ЖЛЕЗДЕ ВРАТА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тврде и неосетљиве жлезде увек су сумњиве на неоплазму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меке и болно осетљиве жлезде указују на запаљенско обољење</a:t>
            </a:r>
          </a:p>
          <a:p>
            <a:pPr marL="1168400" lvl="6" indent="-87313" algn="just">
              <a:defRPr/>
            </a:pPr>
            <a:endParaRPr lang="sr-Cyrl-CS" sz="800" b="1" dirty="0">
              <a:latin typeface="Arial" charset="0"/>
            </a:endParaRPr>
          </a:p>
          <a:p>
            <a:pPr marL="711200" lvl="6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КРВНИ СУДОВИ ВРАТА</a:t>
            </a:r>
          </a:p>
          <a:p>
            <a:pPr marL="1168400" lvl="7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утврђивање пулзација артерија и вена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"/>
          <p:cNvSpPr>
            <a:spLocks noChangeArrowheads="1"/>
          </p:cNvSpPr>
          <p:nvPr/>
        </p:nvSpPr>
        <p:spPr bwMode="auto">
          <a:xfrm>
            <a:off x="174625" y="1131888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b="1"/>
              <a:t>МЕТОДЕ ОБЈЕКТИВНОГ (ФИЗИКАЛНОГ) ПРЕГЛЕДА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ИНСПЕКЦИЈА</a:t>
            </a:r>
          </a:p>
          <a:p>
            <a:pPr marL="536575" lvl="2" algn="just" eaLnBrk="1" hangingPunct="1">
              <a:buFontTx/>
              <a:buChar char="•"/>
            </a:pPr>
            <a:r>
              <a:rPr lang="sr-Cyrl-CS" altLang="en-US" b="1"/>
              <a:t> поступак којим се утврђују објективни знаци болести у болесника</a:t>
            </a:r>
          </a:p>
          <a:p>
            <a:pPr marL="536575" lvl="2" algn="just" eaLnBrk="1" hangingPunct="1">
              <a:buFontTx/>
              <a:buChar char="•"/>
            </a:pPr>
            <a:r>
              <a:rPr lang="sr-Cyrl-CS" altLang="en-US" b="1"/>
              <a:t> подразумева посматрање тела или појединих његових делова</a:t>
            </a:r>
          </a:p>
          <a:p>
            <a:pPr marL="536575" lvl="2" algn="just" eaLnBrk="1" hangingPunct="1">
              <a:buFontTx/>
              <a:buChar char="•"/>
            </a:pPr>
            <a:r>
              <a:rPr lang="sr-Cyrl-CS" altLang="en-US" b="1"/>
              <a:t> разликујемо две врсте инспекције: општа и локална инспекција</a:t>
            </a:r>
          </a:p>
          <a:p>
            <a:pPr marL="536575" lvl="2" algn="just" eaLnBrk="1" hangingPunct="1">
              <a:buFontTx/>
              <a:buChar char="•"/>
            </a:pPr>
            <a:r>
              <a:rPr lang="sr-Cyrl-CS" altLang="en-US" b="1"/>
              <a:t> општа инспекција је инспекција тела испитиване особе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психичко стање болесника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конституција болесника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ухрањеност болесника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положај болесника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покретљивост болесника</a:t>
            </a:r>
          </a:p>
          <a:p>
            <a:pPr marL="993775" lvl="3" algn="just" eaLnBrk="1" hangingPunct="1"/>
            <a:endParaRPr lang="sr-Cyrl-CS" altLang="en-US" b="1"/>
          </a:p>
          <a:p>
            <a:pPr marL="536575" lvl="2" algn="just" eaLnBrk="1" hangingPunct="1">
              <a:buFontTx/>
              <a:buChar char="•"/>
            </a:pPr>
            <a:r>
              <a:rPr lang="sr-Cyrl-CS" altLang="en-US" b="1"/>
              <a:t> локална инспекција: посматрање само одређеног дела, предела тела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промене на кожи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на глави и органима смештеним у глави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на врату и органима смештеним у врату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на грудном кошу и органима смештеним у њему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на трбуху и органима смештеним у трбуху</a:t>
            </a:r>
          </a:p>
          <a:p>
            <a:pPr marL="993775" lvl="3" algn="just" eaLnBrk="1" hangingPunct="1">
              <a:buFont typeface="Arial" charset="0"/>
              <a:buChar char="•"/>
            </a:pPr>
            <a:r>
              <a:rPr lang="sr-Cyrl-CS" altLang="en-US" b="1"/>
              <a:t> на кичменом стубу, рукама или ногама	</a:t>
            </a:r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3074" y="1268760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 ПЕРКУСИЈА ВРАТА</a:t>
            </a:r>
            <a:endParaRPr lang="sr-Latn-CS" sz="2000" b="1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ВРАТНИ ДЕО КИЧМЕНОГ СТУБА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испитивање осетљивости пршљенова вратног дела кичменог стуба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фрактура пршљенова</a:t>
            </a:r>
          </a:p>
          <a:p>
            <a:pPr marL="1625600" lvl="7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запаљенска обољења (најчешће туберкулоза)</a:t>
            </a:r>
          </a:p>
          <a:p>
            <a:pPr marL="1168400" lvl="6" indent="-87313" algn="just">
              <a:defRPr/>
            </a:pPr>
            <a:r>
              <a:rPr lang="sr-Cyrl-CS" b="1" dirty="0">
                <a:latin typeface="Arial" charset="0"/>
              </a:rPr>
              <a:t>		</a:t>
            </a: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ШТИТАСТА ЖЛЕЗДА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</a:t>
            </a:r>
            <a:r>
              <a:rPr lang="sr-Cyrl-CS" b="1" dirty="0">
                <a:latin typeface="Arial" charset="0"/>
              </a:rPr>
              <a:t>одређивање граница ретростерналне струме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383979" y="1196752"/>
            <a:ext cx="8738047" cy="579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>
              <a:defRPr/>
            </a:pPr>
            <a:r>
              <a:rPr lang="sr-Cyrl-CS" sz="2000" b="1" dirty="0">
                <a:latin typeface="Arial" charset="0"/>
              </a:rPr>
              <a:t> АУСКУЛТАЦИЈА ВРАТА</a:t>
            </a:r>
            <a:endParaRPr lang="sr-Latn-CS" sz="2000" b="1" dirty="0">
              <a:latin typeface="Arial" charset="0"/>
            </a:endParaRPr>
          </a:p>
          <a:p>
            <a:pPr marL="2003425" lvl="5" algn="just">
              <a:defRPr/>
            </a:pPr>
            <a:endParaRPr lang="sr-Cyrl-CS" sz="800" b="1" dirty="0">
              <a:latin typeface="Arial" charset="0"/>
            </a:endParaRP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ШТИТАСТА ЖЛЕЗДА</a:t>
            </a:r>
          </a:p>
          <a:p>
            <a:pPr marL="711200" lvl="5" indent="-87313" algn="just">
              <a:defRPr/>
            </a:pPr>
            <a:endParaRPr lang="sr-Cyrl-CS" sz="800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аускултаторни шум изнад увећане штитасте жлезде указује на</a:t>
            </a:r>
          </a:p>
          <a:p>
            <a:pPr marL="1168400" lvl="6" indent="-87313" algn="just">
              <a:defRPr/>
            </a:pPr>
            <a:r>
              <a:rPr lang="sr-Cyrl-CS" b="1" dirty="0">
                <a:latin typeface="Arial" charset="0"/>
              </a:rPr>
              <a:t>   хипертиреозу (појачана функција штитасте жлезде)</a:t>
            </a:r>
          </a:p>
          <a:p>
            <a:pPr marL="1168400" lvl="6" indent="-87313" algn="just">
              <a:defRPr/>
            </a:pPr>
            <a:r>
              <a:rPr lang="sr-Cyrl-CS" b="1" dirty="0">
                <a:latin typeface="Arial" charset="0"/>
              </a:rPr>
              <a:t>		</a:t>
            </a:r>
          </a:p>
          <a:p>
            <a:pPr marL="711200" lvl="5" indent="-87313" algn="just">
              <a:buFont typeface="Arial" charset="0"/>
              <a:buChar char="•"/>
              <a:defRPr/>
            </a:pPr>
            <a:r>
              <a:rPr lang="sr-Cyrl-CS" sz="1800" b="1" dirty="0">
                <a:latin typeface="Arial" charset="0"/>
              </a:rPr>
              <a:t> КРВНИ СУДОВИ ВРАТА</a:t>
            </a:r>
          </a:p>
          <a:p>
            <a:pPr marL="711200" lvl="5" indent="-87313" algn="just">
              <a:defRPr/>
            </a:pPr>
            <a:endParaRPr lang="sr-Cyrl-CS" sz="800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 аускултација каротидних артерија - шумови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код болесника са анеуризмом каротидних артерија</a:t>
            </a:r>
          </a:p>
          <a:p>
            <a:pPr marL="1703388" lvl="7" indent="-165100" algn="just">
              <a:buFont typeface="Arial" charset="0"/>
              <a:buChar char="•"/>
              <a:defRPr/>
            </a:pPr>
            <a:r>
              <a:rPr lang="sr-Cyrl-CS" b="1" dirty="0">
                <a:latin typeface="Arial" charset="0"/>
              </a:rPr>
              <a:t>пропагација систолног ејекционог срчаног  шума</a:t>
            </a: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buFont typeface="Arial" charset="0"/>
              <a:buChar char="•"/>
              <a:defRPr/>
            </a:pPr>
            <a:endParaRPr lang="sr-Cyrl-CS" b="1" dirty="0">
              <a:latin typeface="Arial" charset="0"/>
            </a:endParaRPr>
          </a:p>
          <a:p>
            <a:pPr marL="1168400" lvl="6" indent="-87313" algn="just">
              <a:defRPr/>
            </a:pPr>
            <a:endParaRPr lang="sr-Cyrl-C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ChangeArrowheads="1"/>
          </p:cNvSpPr>
          <p:nvPr/>
        </p:nvSpPr>
        <p:spPr bwMode="auto">
          <a:xfrm>
            <a:off x="174625" y="1052513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b="1"/>
              <a:t>МЕТОДЕ ОБЈЕКТИВНОГ (ФИЗИКАЛНОГ) ПРЕГЛЕДА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ОПШТЕ ИНСПЕКЦИЈА</a:t>
            </a: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/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 b="1"/>
              <a:t> СТАЊЕ СВЕСТИ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сомноленција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сопор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кома (</a:t>
            </a:r>
            <a:r>
              <a:rPr lang="sr-Latn-CS" altLang="en-US" b="1"/>
              <a:t>GCS)</a:t>
            </a:r>
            <a:endParaRPr lang="sr-Cyrl-CS" altLang="en-US" b="1"/>
          </a:p>
          <a:p>
            <a:pPr marL="536575" lvl="2" algn="just" eaLnBrk="1" hangingPunct="1">
              <a:buFontTx/>
              <a:buChar char="-"/>
            </a:pPr>
            <a:endParaRPr lang="sr-Cyrl-CS" altLang="en-US" b="1"/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 b="1"/>
              <a:t> Оријентација – способност особе да се оријентише у времену и простору, </a:t>
            </a:r>
          </a:p>
          <a:p>
            <a:pPr marL="536575" lvl="2" algn="just" eaLnBrk="1" hangingPunct="1"/>
            <a:r>
              <a:rPr lang="sr-Cyrl-CS" altLang="en-US" b="1"/>
              <a:t>према себи и околини</a:t>
            </a:r>
          </a:p>
          <a:p>
            <a:pPr marL="536575" lvl="2" algn="just" eaLnBrk="1" hangingPunct="1"/>
            <a:endParaRPr lang="sr-Latn-CS" altLang="en-US" b="1"/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 b="1"/>
              <a:t> Глас и говор</a:t>
            </a:r>
            <a:endParaRPr lang="sr-Latn-CS" altLang="en-US" b="1"/>
          </a:p>
          <a:p>
            <a:pPr marL="536575" lvl="2" algn="just" eaLnBrk="1" hangingPunct="1"/>
            <a:endParaRPr lang="sr-Cyrl-CS" altLang="en-US" b="1"/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 b="1"/>
              <a:t>Дисање (број респирација у минуту, измене у типу дисања; патолошки облик дисања:</a:t>
            </a:r>
          </a:p>
          <a:p>
            <a:pPr marL="536575" lvl="2" algn="just" eaLnBrk="1" hangingPunct="1"/>
            <a:r>
              <a:rPr lang="sr-Latn-CS" altLang="en-US" b="1"/>
              <a:t>Cheyn-Stokes, Biot, Kussmaull)</a:t>
            </a:r>
            <a:endParaRPr lang="sr-Cyrl-CS" altLang="en-US" b="1"/>
          </a:p>
          <a:p>
            <a:pPr marL="536575" lvl="2" algn="just" eaLnBrk="1" hangingPunct="1">
              <a:buFont typeface="Wingdings" pitchFamily="2" charset="2"/>
              <a:buNone/>
            </a:pPr>
            <a:endParaRPr lang="sr-Cyrl-CS" altLang="en-US" b="1"/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 b="1"/>
              <a:t> Став болесника (активан, пасиван, принудан)</a:t>
            </a:r>
          </a:p>
          <a:p>
            <a:pPr marL="536575" lvl="2" algn="just" eaLnBrk="1" hangingPunct="1"/>
            <a:endParaRPr lang="sr-Cyrl-CS" altLang="en-US" b="1"/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 b="1"/>
              <a:t>Раст и развијеност: телесна висина (патуљаст или изразито висок раст), ухрањеност</a:t>
            </a:r>
          </a:p>
          <a:p>
            <a:pPr marL="536575" lvl="2" algn="just" eaLnBrk="1" hangingPunct="1">
              <a:buFont typeface="Wingdings" pitchFamily="2" charset="2"/>
              <a:buNone/>
            </a:pPr>
            <a:r>
              <a:rPr lang="sr-Cyrl-CS" altLang="en-US" b="1"/>
              <a:t>(гојазност, потхрањеност), симетричност грађе тела, изглед коже (бледоћа или изразита</a:t>
            </a:r>
          </a:p>
          <a:p>
            <a:pPr marL="536575" lvl="2" algn="just" eaLnBrk="1" hangingPunct="1">
              <a:buFont typeface="Wingdings" pitchFamily="2" charset="2"/>
              <a:buNone/>
            </a:pPr>
            <a:r>
              <a:rPr lang="sr-Cyrl-CS" altLang="en-US" b="1"/>
              <a:t>прокрвљеност), развијеност мишића (средња, изразита, слаба), распрострањеност косе</a:t>
            </a:r>
          </a:p>
          <a:p>
            <a:pPr marL="536575" lvl="2" algn="just" eaLnBrk="1" hangingPunct="1">
              <a:buFont typeface="Wingdings" pitchFamily="2" charset="2"/>
              <a:buNone/>
            </a:pPr>
            <a:r>
              <a:rPr lang="sr-Cyrl-CS" altLang="en-US" b="1"/>
              <a:t>(нормална,ћелавост), покрети (активни, лењи), стање коже (тургор, темепература, </a:t>
            </a:r>
          </a:p>
          <a:p>
            <a:pPr marL="536575" lvl="2" algn="just" eaLnBrk="1" hangingPunct="1">
              <a:buFont typeface="Wingdings" pitchFamily="2" charset="2"/>
              <a:buNone/>
            </a:pPr>
            <a:r>
              <a:rPr lang="sr-Cyrl-CS" altLang="en-US" b="1"/>
              <a:t>пигментованост),психичке особине (интелигенција, психичка заосталост)...</a:t>
            </a:r>
          </a:p>
          <a:p>
            <a:pPr marL="536575" lvl="2" algn="just" eaLnBrk="1" hangingPunct="1">
              <a:buFont typeface="Wingdings" pitchFamily="2" charset="2"/>
              <a:buNone/>
            </a:pPr>
            <a:endParaRPr lang="sr-Cyrl-CS" altLang="en-US" b="1"/>
          </a:p>
          <a:p>
            <a:pPr marL="536575" lvl="2" algn="just" eaLnBrk="1" hangingPunct="1">
              <a:buFont typeface="Wingdings" pitchFamily="2" charset="2"/>
              <a:buNone/>
            </a:pPr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9"/>
          <p:cNvSpPr>
            <a:spLocks noChangeArrowheads="1"/>
          </p:cNvSpPr>
          <p:nvPr/>
        </p:nvSpPr>
        <p:spPr bwMode="auto">
          <a:xfrm>
            <a:off x="179388" y="836613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b="1"/>
              <a:t>МЕТОДЕ ОБЈЕКТИВНОГ (ФИЗИКАЛНОГ) ПРЕГЛЕДА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ОПШТЕ ИНСПЕКЦИЈА</a:t>
            </a: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/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 b="1"/>
              <a:t> КОНСТИТУЦИЈА (ТЕЛЕСНА ГРАЂА ОРГАНИЗМА)</a:t>
            </a:r>
          </a:p>
          <a:p>
            <a:pPr marL="536575" lvl="2" algn="just" eaLnBrk="1" hangingPunct="1">
              <a:buFontTx/>
              <a:buChar char="-"/>
            </a:pPr>
            <a:endParaRPr lang="sr-Cyrl-CS" altLang="en-US" b="1"/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Стенична (просечна)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Хиперстенична (натпросечна)</a:t>
            </a:r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хипостенична (слаба)</a:t>
            </a:r>
          </a:p>
          <a:p>
            <a:pPr marL="536575" lvl="2" algn="just" eaLnBrk="1" hangingPunct="1">
              <a:buFontTx/>
              <a:buChar char="-"/>
            </a:pPr>
            <a:endParaRPr lang="sr-Cyrl-CS" altLang="en-US" b="1"/>
          </a:p>
          <a:p>
            <a:pPr marL="536575" lvl="2" algn="just" eaLnBrk="1" hangingPunct="1"/>
            <a:r>
              <a:rPr lang="sr-Cyrl-CS" altLang="en-US" b="1"/>
              <a:t>Пигнетов индекс (ПИ) = телесна висина – (телесна маса + средњи обим груди)</a:t>
            </a:r>
          </a:p>
          <a:p>
            <a:pPr marL="536575" lvl="2" algn="just" eaLnBrk="1" hangingPunct="1"/>
            <a:endParaRPr lang="sr-Cyrl-CS" altLang="en-US" b="1"/>
          </a:p>
          <a:p>
            <a:pPr marL="536575" lvl="2" algn="just" eaLnBrk="1" hangingPunct="1"/>
            <a:r>
              <a:rPr lang="sr-Cyrl-CS" altLang="en-US" b="1"/>
              <a:t>ПИ мањи од 20 – особа има јаку конституцију</a:t>
            </a:r>
          </a:p>
          <a:p>
            <a:pPr marL="536575" lvl="2" algn="just" eaLnBrk="1" hangingPunct="1"/>
            <a:r>
              <a:rPr lang="sr-Cyrl-CS" altLang="en-US" b="1"/>
              <a:t>ПИ 20-30 – оосба има средњу конституцију</a:t>
            </a:r>
          </a:p>
          <a:p>
            <a:pPr marL="536575" lvl="2" algn="just" eaLnBrk="1" hangingPunct="1"/>
            <a:r>
              <a:rPr lang="sr-Cyrl-CS" altLang="en-US" b="1"/>
              <a:t>ПИ већи од 31 – оосба има слабу конституцију</a:t>
            </a:r>
          </a:p>
          <a:p>
            <a:pPr marL="536575" lvl="2" algn="just" eaLnBrk="1" hangingPunct="1"/>
            <a:endParaRPr lang="sr-Cyrl-CS" altLang="en-US" b="1"/>
          </a:p>
          <a:p>
            <a:pPr marL="536575" lvl="2" algn="just" eaLnBrk="1" hangingPunct="1"/>
            <a:r>
              <a:rPr lang="sr-Cyrl-CS" altLang="en-US" b="1"/>
              <a:t>Пример А: телесна висина 180 цм, телесна маса 80 кг, средњи обим груди 75; ПИ 25</a:t>
            </a:r>
          </a:p>
          <a:p>
            <a:pPr marL="536575" lvl="2" algn="just" eaLnBrk="1" hangingPunct="1"/>
            <a:r>
              <a:rPr lang="sr-Cyrl-CS" altLang="en-US" b="1"/>
              <a:t>Пример Б: телесна висина 175 цм, телесна маса 90 кг, средњи обим груди 80; ПИ 5</a:t>
            </a:r>
          </a:p>
          <a:p>
            <a:pPr marL="536575" lvl="2" algn="just" eaLnBrk="1" hangingPunct="1"/>
            <a:r>
              <a:rPr lang="sr-Cyrl-CS" altLang="en-US" b="1"/>
              <a:t>Пример Б: телесна висина 165 цм, телесна маса 60 кг, средњи обим груди 70; ПИ 35</a:t>
            </a:r>
          </a:p>
          <a:p>
            <a:pPr marL="536575" lvl="2" algn="just" eaLnBrk="1" hangingPunct="1"/>
            <a:endParaRPr lang="sr-Cyrl-CS" altLang="en-US" b="1"/>
          </a:p>
          <a:p>
            <a:pPr marL="536575" lvl="2" algn="just" eaLnBrk="1" hangingPunct="1"/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9"/>
          <p:cNvSpPr>
            <a:spLocks noChangeArrowheads="1"/>
          </p:cNvSpPr>
          <p:nvPr/>
        </p:nvSpPr>
        <p:spPr bwMode="auto">
          <a:xfrm>
            <a:off x="179388" y="836613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 eaLnBrk="1" hangingPunct="1"/>
            <a:r>
              <a:rPr lang="sr-Cyrl-CS" altLang="en-US" b="1"/>
              <a:t>МЕТОДЕ ОБЈЕКТИВНОГ (ФИЗИКАЛНОГ) ПРЕГЛЕДА</a:t>
            </a:r>
          </a:p>
          <a:p>
            <a:pPr algn="just" eaLnBrk="1" hangingPunct="1"/>
            <a:endParaRPr lang="sr-Cyrl-CS" altLang="en-US" b="1"/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Char char="£"/>
            </a:pPr>
            <a:r>
              <a:rPr lang="sr-Cyrl-CS" altLang="en-US" b="1"/>
              <a:t> ОПШТЕ ИНСПЕКЦИЈА</a:t>
            </a:r>
          </a:p>
          <a:p>
            <a:pPr marL="174625" lvl="1" algn="just" eaLnBrk="1" hangingPunct="1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/>
          </a:p>
          <a:p>
            <a:pPr marL="536575" lvl="2" algn="just" eaLnBrk="1" hangingPunct="1">
              <a:buFont typeface="Wingdings" pitchFamily="2" charset="2"/>
              <a:buChar char="§"/>
            </a:pPr>
            <a:r>
              <a:rPr lang="sr-Cyrl-CS" altLang="en-US" b="1"/>
              <a:t> ТЕЛЕСНА МАСА И УХРАЊЕНОСТ</a:t>
            </a:r>
          </a:p>
          <a:p>
            <a:pPr marL="536575" lvl="2" algn="just" eaLnBrk="1" hangingPunct="1">
              <a:buFont typeface="Wingdings" pitchFamily="2" charset="2"/>
              <a:buNone/>
            </a:pPr>
            <a:endParaRPr lang="sr-Cyrl-CS" altLang="en-US" b="1"/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груба процена: од телесне висине (ТВ) у цм одузме се 100 па се тежина (ТТ) изрази </a:t>
            </a:r>
          </a:p>
          <a:p>
            <a:pPr marL="536575" lvl="2" algn="just" eaLnBrk="1" hangingPunct="1"/>
            <a:r>
              <a:rPr lang="sr-Cyrl-CS" altLang="en-US" b="1"/>
              <a:t>у килограмима</a:t>
            </a:r>
          </a:p>
          <a:p>
            <a:pPr marL="536575" lvl="2" algn="just" eaLnBrk="1" hangingPunct="1"/>
            <a:endParaRPr lang="sr-Cyrl-CS" altLang="en-US" b="1"/>
          </a:p>
          <a:p>
            <a:pPr marL="536575" lvl="2" algn="just" eaLnBrk="1" hangingPunct="1">
              <a:buFontTx/>
              <a:buChar char="-"/>
            </a:pPr>
            <a:r>
              <a:rPr lang="sr-Cyrl-CS" altLang="en-US" b="1"/>
              <a:t> БМИ (индкес телесне масе) = ТТ (кг)/ТВ (м)</a:t>
            </a:r>
            <a:r>
              <a:rPr lang="sr-Cyrl-CS" altLang="en-US" b="1" baseline="30000"/>
              <a:t>2</a:t>
            </a:r>
          </a:p>
          <a:p>
            <a:pPr marL="536575" lvl="2" algn="just" eaLnBrk="1" hangingPunct="1"/>
            <a:r>
              <a:rPr lang="sr-Cyrl-CS" altLang="en-US" b="1"/>
              <a:t>		Нормалне вредности БМИ су 19 (20) – 24 (25)</a:t>
            </a:r>
          </a:p>
          <a:p>
            <a:pPr marL="536575" lvl="2" algn="just" eaLnBrk="1" hangingPunct="1"/>
            <a:endParaRPr lang="sr-Cyrl-CS" altLang="en-US" b="1"/>
          </a:p>
          <a:p>
            <a:pPr marL="536575" lvl="2" algn="just" eaLnBrk="1" hangingPunct="1"/>
            <a:r>
              <a:rPr lang="sr-Cyrl-CS" altLang="en-US" b="1"/>
              <a:t>Пример А: ТТ = 100 мг, ТВ = 2 м, БМИ = 100/4=25</a:t>
            </a:r>
          </a:p>
          <a:p>
            <a:pPr marL="536575" lvl="2" algn="just" eaLnBrk="1" hangingPunct="1"/>
            <a:r>
              <a:rPr lang="sr-Cyrl-CS" altLang="en-US" b="1"/>
              <a:t>Пример Б: ТТ = 125 кг, ТВ = 1.7 м, БМИ = 125/2.84=40</a:t>
            </a:r>
          </a:p>
          <a:p>
            <a:pPr marL="536575" lvl="2" algn="just" eaLnBrk="1" hangingPunct="1"/>
            <a:r>
              <a:rPr lang="sr-Cyrl-CS" altLang="en-US" b="1"/>
              <a:t>Пример В: ТТ 55 кг, ТВ 1.8 м, БМИ = 60/3.24=17</a:t>
            </a:r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2588</Words>
  <Application>Microsoft Office PowerPoint</Application>
  <PresentationFormat>On-screen Show (4:3)</PresentationFormat>
  <Paragraphs>1212</Paragraphs>
  <Slides>61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7" baseType="lpstr">
      <vt:lpstr>Times New Roman</vt:lpstr>
      <vt:lpstr>Arial</vt:lpstr>
      <vt:lpstr>Calibri</vt:lpstr>
      <vt:lpstr>Garamond</vt:lpstr>
      <vt:lpstr>Wingdings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Zeljko</cp:lastModifiedBy>
  <cp:revision>62</cp:revision>
  <dcterms:created xsi:type="dcterms:W3CDTF">2007-04-23T19:01:08Z</dcterms:created>
  <dcterms:modified xsi:type="dcterms:W3CDTF">2021-01-23T22:19:02Z</dcterms:modified>
</cp:coreProperties>
</file>